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1" r:id="rId6"/>
    <p:sldId id="262" r:id="rId7"/>
    <p:sldId id="269" r:id="rId8"/>
    <p:sldId id="271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9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6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1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5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4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14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5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4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550E-431A-43CD-A62B-B5AC6DD90FDB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3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13243"/>
            <a:ext cx="9144000" cy="2387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/>
              <a:t>Знаходження максимального і мінімального значень в одновимірному масиві</a:t>
            </a:r>
            <a:r>
              <a:rPr lang="uk-UA" dirty="0" smtClean="0"/>
              <a:t>.</a:t>
            </a:r>
            <a:endParaRPr lang="en-US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64038"/>
            <a:ext cx="9144000" cy="4801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9 клас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960" y="550117"/>
            <a:ext cx="1346200" cy="166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9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9192" cy="16008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Як </a:t>
            </a:r>
            <a:r>
              <a:rPr lang="ru-RU" dirty="0" err="1"/>
              <a:t>описати</a:t>
            </a:r>
            <a:r>
              <a:rPr lang="ru-RU" dirty="0"/>
              <a:t> </a:t>
            </a:r>
            <a:r>
              <a:rPr lang="ru-RU" dirty="0" err="1"/>
              <a:t>програму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заданого</a:t>
            </a:r>
            <a:r>
              <a:rPr lang="ru-RU" dirty="0"/>
              <a:t> </a:t>
            </a:r>
            <a:r>
              <a:rPr lang="ru-RU" dirty="0" err="1"/>
              <a:t>елемента</a:t>
            </a:r>
            <a:r>
              <a:rPr lang="ru-RU" dirty="0"/>
              <a:t>?</a:t>
            </a:r>
            <a:endParaRPr lang="uk-UA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496" y="365125"/>
            <a:ext cx="1346200" cy="1661588"/>
          </a:xfrm>
          <a:prstGeom prst="rect">
            <a:avLst/>
          </a:prstGeom>
        </p:spPr>
      </p:pic>
      <p:sp>
        <p:nvSpPr>
          <p:cNvPr id="8" name="Місце для вмісту 7"/>
          <p:cNvSpPr>
            <a:spLocks noGrp="1"/>
          </p:cNvSpPr>
          <p:nvPr>
            <p:ph idx="1"/>
          </p:nvPr>
        </p:nvSpPr>
        <p:spPr>
          <a:xfrm>
            <a:off x="838200" y="2328465"/>
            <a:ext cx="10515600" cy="295676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/>
              <a:t>При опрацюванні наборів даних часто розв’язують завдання пошуку елемента, який відповідає деякій умові. </a:t>
            </a:r>
            <a:endParaRPr lang="uk-UA" sz="2400" dirty="0" smtClean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uk-UA" sz="2400" dirty="0" smtClean="0"/>
              <a:t>Ми </a:t>
            </a:r>
            <a:r>
              <a:rPr lang="uk-UA" sz="2400" dirty="0"/>
              <a:t>вже вміємо знаходити </a:t>
            </a:r>
            <a:r>
              <a:rPr lang="uk-UA" sz="2400" b="1" dirty="0"/>
              <a:t>індекс елемента </a:t>
            </a:r>
            <a:r>
              <a:rPr lang="uk-UA" sz="2400" dirty="0"/>
              <a:t>у списку та кількість його входжень. Але якщо елементів у списку декілька, то метод </a:t>
            </a:r>
            <a:r>
              <a:rPr lang="en-US" sz="2400" b="1" dirty="0"/>
              <a:t>index ()</a:t>
            </a:r>
            <a:r>
              <a:rPr lang="en-US" sz="2400" dirty="0"/>
              <a:t> </a:t>
            </a:r>
            <a:r>
              <a:rPr lang="uk-UA" sz="2400" dirty="0"/>
              <a:t>дає змогу знайти індекс тільки першого.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52000" t="60815" r="20666" b="23778"/>
          <a:stretch/>
        </p:blipFill>
        <p:spPr>
          <a:xfrm>
            <a:off x="938784" y="4421600"/>
            <a:ext cx="6616993" cy="209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8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8296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Для того </a:t>
            </a:r>
            <a:r>
              <a:rPr lang="ru-RU" sz="3200" dirty="0" err="1"/>
              <a:t>щоб</a:t>
            </a:r>
            <a:r>
              <a:rPr lang="ru-RU" sz="3200" dirty="0"/>
              <a:t> </a:t>
            </a:r>
            <a:r>
              <a:rPr lang="ru-RU" sz="3200" dirty="0" err="1"/>
              <a:t>перевірити</a:t>
            </a:r>
            <a:r>
              <a:rPr lang="ru-RU" sz="3200" dirty="0"/>
              <a:t> </a:t>
            </a:r>
            <a:r>
              <a:rPr lang="ru-RU" sz="3200" dirty="0" err="1"/>
              <a:t>наявність</a:t>
            </a:r>
            <a:r>
              <a:rPr lang="ru-RU" sz="3200" dirty="0"/>
              <a:t> </a:t>
            </a:r>
            <a:r>
              <a:rPr lang="ru-RU" sz="3200" dirty="0" err="1"/>
              <a:t>заданого</a:t>
            </a:r>
            <a:r>
              <a:rPr lang="ru-RU" sz="3200" dirty="0"/>
              <a:t> </a:t>
            </a:r>
            <a:r>
              <a:rPr lang="ru-RU" sz="3200" dirty="0" err="1"/>
              <a:t>елемента</a:t>
            </a:r>
            <a:r>
              <a:rPr lang="ru-RU" sz="3200" dirty="0"/>
              <a:t> в списку, </a:t>
            </a:r>
            <a:r>
              <a:rPr lang="ru-RU" sz="3200" dirty="0" err="1"/>
              <a:t>можна</a:t>
            </a:r>
            <a:r>
              <a:rPr lang="ru-RU" sz="3200" dirty="0"/>
              <a:t> </a:t>
            </a:r>
            <a:r>
              <a:rPr lang="ru-RU" sz="3200" dirty="0" err="1"/>
              <a:t>скористатись</a:t>
            </a:r>
            <a:r>
              <a:rPr lang="ru-RU" sz="3200" dirty="0"/>
              <a:t> </a:t>
            </a:r>
            <a:r>
              <a:rPr lang="ru-RU" sz="3200" dirty="0" err="1"/>
              <a:t>операцією</a:t>
            </a:r>
            <a:r>
              <a:rPr lang="ru-RU" sz="3200" dirty="0"/>
              <a:t> </a:t>
            </a:r>
            <a:r>
              <a:rPr lang="ru-RU" sz="3200" dirty="0" err="1"/>
              <a:t>in</a:t>
            </a:r>
            <a:endParaRPr lang="en-US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496" y="229855"/>
            <a:ext cx="1346200" cy="16615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72" y="1934746"/>
            <a:ext cx="9668869" cy="2684609"/>
          </a:xfrm>
          <a:prstGeom prst="rect">
            <a:avLst/>
          </a:prstGeom>
        </p:spPr>
      </p:pic>
      <p:sp>
        <p:nvSpPr>
          <p:cNvPr id="12" name="Прямокутник 11"/>
          <p:cNvSpPr/>
          <p:nvPr/>
        </p:nvSpPr>
        <p:spPr>
          <a:xfrm>
            <a:off x="838200" y="5028315"/>
            <a:ext cx="4040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Результат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b = </a:t>
            </a:r>
            <a:r>
              <a:rPr lang="ru-RU" dirty="0" err="1"/>
              <a:t>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7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8296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err="1"/>
              <a:t>Вправа</a:t>
            </a:r>
            <a:r>
              <a:rPr lang="ru-RU" sz="3600" dirty="0"/>
              <a:t> 1. </a:t>
            </a:r>
            <a:r>
              <a:rPr lang="ru-RU" sz="3600" dirty="0" err="1"/>
              <a:t>Пошук</a:t>
            </a:r>
            <a:r>
              <a:rPr lang="ru-RU" sz="3600" dirty="0"/>
              <a:t> номера </a:t>
            </a:r>
            <a:r>
              <a:rPr lang="ru-RU" sz="3600" dirty="0" err="1"/>
              <a:t>елемента</a:t>
            </a:r>
            <a:r>
              <a:rPr lang="ru-RU" sz="3600" dirty="0"/>
              <a:t>. </a:t>
            </a:r>
            <a:r>
              <a:rPr lang="ru-RU" sz="3600" dirty="0" err="1" smtClean="0"/>
              <a:t>елементу</a:t>
            </a:r>
            <a:r>
              <a:rPr lang="ru-RU" sz="3600" dirty="0"/>
              <a:t>. </a:t>
            </a:r>
            <a:endParaRPr lang="en-US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394218"/>
            <a:ext cx="10119360" cy="78430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dirty="0" err="1" smtClean="0"/>
              <a:t>Створіть</a:t>
            </a:r>
            <a:r>
              <a:rPr lang="ru-RU" sz="2400" dirty="0" smtClean="0"/>
              <a:t> </a:t>
            </a:r>
            <a:r>
              <a:rPr lang="ru-RU" sz="2400" dirty="0" err="1"/>
              <a:t>проєкт</a:t>
            </a:r>
            <a:r>
              <a:rPr lang="ru-RU" sz="2400" dirty="0"/>
              <a:t> </a:t>
            </a:r>
            <a:r>
              <a:rPr lang="ru-RU" sz="2400" b="1" dirty="0"/>
              <a:t>Номер </a:t>
            </a:r>
            <a:r>
              <a:rPr lang="ru-RU" sz="2400" b="1" dirty="0" err="1"/>
              <a:t>елемента</a:t>
            </a:r>
            <a:r>
              <a:rPr lang="ru-RU" sz="2400" dirty="0"/>
              <a:t>, у </a:t>
            </a:r>
            <a:r>
              <a:rPr lang="ru-RU" sz="2400" dirty="0" err="1"/>
              <a:t>якому</a:t>
            </a:r>
            <a:r>
              <a:rPr lang="ru-RU" sz="2400" dirty="0"/>
              <a:t>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пошук</a:t>
            </a:r>
            <a:r>
              <a:rPr lang="ru-RU" sz="2400" dirty="0"/>
              <a:t> </a:t>
            </a:r>
            <a:r>
              <a:rPr lang="ru-RU" sz="2400" dirty="0" err="1"/>
              <a:t>індексу</a:t>
            </a:r>
            <a:r>
              <a:rPr lang="ru-RU" sz="2400" dirty="0"/>
              <a:t> </a:t>
            </a:r>
            <a:r>
              <a:rPr lang="ru-RU" sz="2400" dirty="0" err="1"/>
              <a:t>елемента</a:t>
            </a:r>
            <a:r>
              <a:rPr lang="ru-RU" sz="2400" dirty="0"/>
              <a:t> списку з 10 </a:t>
            </a:r>
            <a:r>
              <a:rPr lang="ru-RU" sz="2400" dirty="0" err="1"/>
              <a:t>цілих</a:t>
            </a:r>
            <a:r>
              <a:rPr lang="ru-RU" sz="2400" dirty="0"/>
              <a:t> чисел, </a:t>
            </a:r>
            <a:r>
              <a:rPr lang="ru-RU" sz="2400" dirty="0" err="1"/>
              <a:t>значення</a:t>
            </a:r>
            <a:r>
              <a:rPr lang="ru-RU" sz="2400" dirty="0"/>
              <a:t> </a:t>
            </a:r>
            <a:r>
              <a:rPr lang="ru-RU" sz="2400" dirty="0" err="1"/>
              <a:t>якого</a:t>
            </a:r>
            <a:r>
              <a:rPr lang="ru-RU" sz="2400" dirty="0"/>
              <a:t> </a:t>
            </a:r>
            <a:r>
              <a:rPr lang="ru-RU" sz="2400" dirty="0" err="1"/>
              <a:t>дорівнює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першому</a:t>
            </a:r>
            <a:endParaRPr lang="en-US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661924" y="5915661"/>
            <a:ext cx="10471912" cy="7966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не просто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шуканого</a:t>
            </a:r>
            <a:r>
              <a:rPr lang="ru-RU" dirty="0"/>
              <a:t> </a:t>
            </a:r>
            <a:r>
              <a:rPr lang="ru-RU" dirty="0" err="1"/>
              <a:t>елемента</a:t>
            </a:r>
            <a:r>
              <a:rPr lang="ru-RU" dirty="0"/>
              <a:t>, а </a:t>
            </a:r>
            <a:r>
              <a:rPr lang="ru-RU" dirty="0" err="1"/>
              <a:t>його</a:t>
            </a:r>
            <a:r>
              <a:rPr lang="ru-RU" dirty="0"/>
              <a:t> номер у </a:t>
            </a:r>
            <a:r>
              <a:rPr lang="ru-RU" dirty="0" err="1"/>
              <a:t>масиві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списку </a:t>
            </a:r>
            <a:r>
              <a:rPr lang="ru-RU" dirty="0" err="1"/>
              <a:t>даних</a:t>
            </a:r>
            <a:r>
              <a:rPr lang="ru-RU" dirty="0"/>
              <a:t>, то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змінну</a:t>
            </a:r>
            <a:r>
              <a:rPr lang="ru-RU" dirty="0"/>
              <a:t> </a:t>
            </a:r>
            <a:r>
              <a:rPr lang="ru-RU" dirty="0" err="1"/>
              <a:t>flag</a:t>
            </a:r>
            <a:r>
              <a:rPr lang="ru-RU" dirty="0"/>
              <a:t> для </a:t>
            </a:r>
            <a:r>
              <a:rPr lang="ru-RU" dirty="0" err="1"/>
              <a:t>фіксування</a:t>
            </a:r>
            <a:r>
              <a:rPr lang="ru-RU" dirty="0"/>
              <a:t> такого номера. </a:t>
            </a:r>
            <a:r>
              <a:rPr lang="ru-RU" dirty="0" err="1"/>
              <a:t>Початкове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flag</a:t>
            </a:r>
            <a:r>
              <a:rPr lang="ru-RU" dirty="0"/>
              <a:t> </a:t>
            </a:r>
            <a:r>
              <a:rPr lang="ru-RU" dirty="0" err="1"/>
              <a:t>присвоюємо</a:t>
            </a:r>
            <a:r>
              <a:rPr lang="ru-RU" dirty="0"/>
              <a:t> 0.</a:t>
            </a:r>
            <a:endParaRPr lang="en-US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088"/>
          <a:stretch/>
        </p:blipFill>
        <p:spPr>
          <a:xfrm>
            <a:off x="1316736" y="2231624"/>
            <a:ext cx="6336792" cy="366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622536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Як </a:t>
            </a:r>
            <a:r>
              <a:rPr lang="ru-RU" dirty="0" err="1"/>
              <a:t>описати</a:t>
            </a:r>
            <a:r>
              <a:rPr lang="ru-RU" dirty="0"/>
              <a:t> </a:t>
            </a:r>
            <a:r>
              <a:rPr lang="ru-RU" dirty="0" err="1"/>
              <a:t>програму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елемента</a:t>
            </a:r>
            <a:r>
              <a:rPr lang="ru-RU" dirty="0"/>
              <a:t> з </a:t>
            </a:r>
            <a:r>
              <a:rPr lang="ru-RU" dirty="0" err="1"/>
              <a:t>найбільшим</a:t>
            </a:r>
            <a:r>
              <a:rPr lang="ru-RU" dirty="0"/>
              <a:t>/ </a:t>
            </a:r>
            <a:r>
              <a:rPr lang="ru-RU" dirty="0" err="1"/>
              <a:t>найменшим</a:t>
            </a:r>
            <a:r>
              <a:rPr lang="ru-RU" dirty="0"/>
              <a:t> </a:t>
            </a:r>
            <a:r>
              <a:rPr lang="ru-RU" dirty="0" err="1"/>
              <a:t>значенням</a:t>
            </a:r>
            <a:r>
              <a:rPr lang="ru-RU" dirty="0"/>
              <a:t>?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547814"/>
            <a:ext cx="9707880" cy="74834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/>
              <a:t>У мові програмування </a:t>
            </a:r>
            <a:r>
              <a:rPr lang="en-US" sz="2400" dirty="0"/>
              <a:t>Python </a:t>
            </a:r>
            <a:r>
              <a:rPr lang="uk-UA" sz="2400" dirty="0"/>
              <a:t>для пошуку елемента з найбільшим значенням використовують функцію </a:t>
            </a:r>
            <a:r>
              <a:rPr lang="en-US" sz="2400" b="1" dirty="0"/>
              <a:t>max(list), </a:t>
            </a:r>
            <a:r>
              <a:rPr lang="uk-UA" sz="2400" dirty="0"/>
              <a:t>з найменшим — </a:t>
            </a:r>
            <a:r>
              <a:rPr lang="en-US" sz="2400" b="1" dirty="0"/>
              <a:t>min(list).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2472058"/>
            <a:ext cx="6273800" cy="4689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Наприклад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255192"/>
            <a:ext cx="9842454" cy="240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16940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Алгоритм пошуку найбільшого/найменшого значення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838200" y="1439020"/>
            <a:ext cx="106100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Roboto"/>
              </a:rPr>
              <a:t>Для того щоб зрозуміти, як відбувається пошук найбільшого елемента деякої табличної величини, уявімо себе на місці виконавця алгоритму. </a:t>
            </a:r>
            <a:endParaRPr lang="uk-UA" dirty="0" smtClean="0">
              <a:solidFill>
                <a:srgbClr val="000000"/>
              </a:solidFill>
              <a:latin typeface="Roboto"/>
            </a:endParaRPr>
          </a:p>
          <a:p>
            <a:endParaRPr lang="uk-UA" dirty="0">
              <a:solidFill>
                <a:srgbClr val="000000"/>
              </a:solidFill>
              <a:latin typeface="Roboto"/>
            </a:endParaRPr>
          </a:p>
          <a:p>
            <a:r>
              <a:rPr lang="uk-UA" dirty="0" smtClean="0">
                <a:solidFill>
                  <a:srgbClr val="000000"/>
                </a:solidFill>
                <a:latin typeface="Roboto"/>
              </a:rPr>
              <a:t>Елементи </a:t>
            </a:r>
            <a:r>
              <a:rPr lang="uk-UA" dirty="0">
                <a:solidFill>
                  <a:srgbClr val="000000"/>
                </a:solidFill>
                <a:latin typeface="Roboto"/>
              </a:rPr>
              <a:t>табличної величини записані в пам’яті, доступ до комірок якої здійснюється за номерами елементів. Виконавець може одночасно відкривати доступ до однієї комірки. </a:t>
            </a:r>
            <a:endParaRPr lang="uk-UA" dirty="0" smtClean="0">
              <a:solidFill>
                <a:srgbClr val="000000"/>
              </a:solidFill>
              <a:latin typeface="Roboto"/>
            </a:endParaRPr>
          </a:p>
          <a:p>
            <a:endParaRPr lang="uk-UA" dirty="0">
              <a:solidFill>
                <a:srgbClr val="000000"/>
              </a:solidFill>
              <a:latin typeface="Roboto"/>
            </a:endParaRPr>
          </a:p>
          <a:p>
            <a:r>
              <a:rPr lang="uk-UA" dirty="0" smtClean="0">
                <a:solidFill>
                  <a:srgbClr val="000000"/>
                </a:solidFill>
                <a:latin typeface="Roboto"/>
              </a:rPr>
              <a:t>Нехай </a:t>
            </a:r>
            <a:r>
              <a:rPr lang="uk-UA" dirty="0">
                <a:solidFill>
                  <a:srgbClr val="000000"/>
                </a:solidFill>
                <a:latin typeface="Roboto"/>
              </a:rPr>
              <a:t>задано лінійну таблицю з </a:t>
            </a:r>
            <a:r>
              <a:rPr lang="en-US" dirty="0">
                <a:solidFill>
                  <a:srgbClr val="000000"/>
                </a:solidFill>
                <a:latin typeface="Roboto"/>
              </a:rPr>
              <a:t>n </a:t>
            </a:r>
            <a:r>
              <a:rPr lang="uk-UA" dirty="0">
                <a:solidFill>
                  <a:srgbClr val="000000"/>
                </a:solidFill>
                <a:latin typeface="Roboto"/>
              </a:rPr>
              <a:t>цілих чисел.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8974" t="49943" r="20128" b="11538"/>
          <a:stretch/>
        </p:blipFill>
        <p:spPr>
          <a:xfrm>
            <a:off x="1122875" y="3470345"/>
            <a:ext cx="8600050" cy="305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53400" cy="12198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dirty="0" smtClean="0"/>
              <a:t>Працюємо за комп’ютером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8" name="Прямоугольник 26"/>
          <p:cNvSpPr/>
          <p:nvPr/>
        </p:nvSpPr>
        <p:spPr>
          <a:xfrm>
            <a:off x="701040" y="1098019"/>
            <a:ext cx="108286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/>
          </a:p>
          <a:p>
            <a:pPr algn="just"/>
            <a:r>
              <a:rPr lang="ru-RU" sz="2800" b="1" dirty="0" err="1" smtClean="0"/>
              <a:t>Завдання</a:t>
            </a:r>
            <a:r>
              <a:rPr lang="ru-RU" sz="2800" b="1" dirty="0"/>
              <a:t>. </a:t>
            </a:r>
            <a:r>
              <a:rPr lang="ru-RU" sz="2800" dirty="0" err="1"/>
              <a:t>Складіть</a:t>
            </a:r>
            <a:r>
              <a:rPr lang="ru-RU" sz="2800" dirty="0"/>
              <a:t> </a:t>
            </a:r>
            <a:r>
              <a:rPr lang="ru-RU" sz="2800" dirty="0" err="1"/>
              <a:t>програму</a:t>
            </a:r>
            <a:r>
              <a:rPr lang="ru-RU" sz="2800" dirty="0"/>
              <a:t> </a:t>
            </a:r>
            <a:r>
              <a:rPr lang="ru-RU" sz="2800" dirty="0" err="1"/>
              <a:t>знаходження</a:t>
            </a:r>
            <a:r>
              <a:rPr lang="ru-RU" sz="2800" dirty="0"/>
              <a:t> </a:t>
            </a:r>
            <a:r>
              <a:rPr lang="ru-RU" sz="2800" dirty="0" err="1"/>
              <a:t>найменшого</a:t>
            </a:r>
            <a:r>
              <a:rPr lang="ru-RU" sz="2800" dirty="0"/>
              <a:t> </a:t>
            </a:r>
            <a:r>
              <a:rPr lang="ru-RU" sz="2800" dirty="0" err="1"/>
              <a:t>елемента</a:t>
            </a:r>
            <a:r>
              <a:rPr lang="ru-RU" sz="2800" dirty="0"/>
              <a:t> списку без </a:t>
            </a:r>
            <a:r>
              <a:rPr lang="ru-RU" sz="2800" dirty="0" err="1"/>
              <a:t>використання</a:t>
            </a:r>
            <a:r>
              <a:rPr lang="ru-RU" sz="2800" dirty="0"/>
              <a:t> </a:t>
            </a:r>
            <a:r>
              <a:rPr lang="ru-RU" sz="2800" dirty="0" err="1"/>
              <a:t>функції</a:t>
            </a:r>
            <a:r>
              <a:rPr lang="ru-RU" sz="2800" dirty="0"/>
              <a:t> </a:t>
            </a:r>
            <a:r>
              <a:rPr lang="ru-RU" sz="2800" dirty="0" err="1"/>
              <a:t>min</a:t>
            </a:r>
            <a:r>
              <a:rPr lang="ru-RU" sz="2800" dirty="0"/>
              <a:t>. </a:t>
            </a:r>
            <a:endParaRPr lang="uk-UA" sz="2800" kern="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371" y="2415754"/>
            <a:ext cx="7014517" cy="431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i="1" dirty="0"/>
              <a:t>import random</a:t>
            </a:r>
          </a:p>
          <a:p>
            <a:r>
              <a:rPr lang="en-US" i="1" dirty="0"/>
              <a:t>n=9</a:t>
            </a:r>
          </a:p>
          <a:p>
            <a:r>
              <a:rPr lang="en-US" i="1" dirty="0" err="1"/>
              <a:t>amax</a:t>
            </a:r>
            <a:r>
              <a:rPr lang="en-US" i="1" dirty="0"/>
              <a:t>=99</a:t>
            </a:r>
          </a:p>
          <a:p>
            <a:r>
              <a:rPr lang="en-US" i="1" dirty="0"/>
              <a:t>a=[]</a:t>
            </a:r>
          </a:p>
          <a:p>
            <a:r>
              <a:rPr lang="en-US" i="1" dirty="0"/>
              <a:t>for j in range(n):</a:t>
            </a:r>
          </a:p>
          <a:p>
            <a:r>
              <a:rPr lang="en-US" i="1" dirty="0"/>
              <a:t>    </a:t>
            </a:r>
            <a:r>
              <a:rPr lang="en-US" i="1" dirty="0" err="1"/>
              <a:t>a.append</a:t>
            </a:r>
            <a:r>
              <a:rPr lang="en-US" i="1" dirty="0"/>
              <a:t>(</a:t>
            </a:r>
            <a:r>
              <a:rPr lang="en-US" i="1" dirty="0" err="1"/>
              <a:t>random.randint</a:t>
            </a:r>
            <a:r>
              <a:rPr lang="en-US" i="1" dirty="0"/>
              <a:t>(1,amax))</a:t>
            </a:r>
          </a:p>
          <a:p>
            <a:r>
              <a:rPr lang="en-US" i="1" dirty="0"/>
              <a:t>print(a)</a:t>
            </a:r>
          </a:p>
          <a:p>
            <a:r>
              <a:rPr lang="en-US" i="1" dirty="0"/>
              <a:t>print ('</a:t>
            </a:r>
            <a:r>
              <a:rPr lang="en-US" i="1" dirty="0" err="1"/>
              <a:t>Naymenshe</a:t>
            </a:r>
            <a:r>
              <a:rPr lang="en-US" i="1" dirty="0"/>
              <a:t> =')</a:t>
            </a:r>
          </a:p>
          <a:p>
            <a:r>
              <a:rPr lang="en-US" i="1" dirty="0" err="1"/>
              <a:t>a_min</a:t>
            </a:r>
            <a:r>
              <a:rPr lang="en-US" i="1" dirty="0"/>
              <a:t>=a[0]</a:t>
            </a:r>
          </a:p>
          <a:p>
            <a:r>
              <a:rPr lang="en-US" i="1" dirty="0"/>
              <a:t>for j in range(n):</a:t>
            </a:r>
          </a:p>
          <a:p>
            <a:r>
              <a:rPr lang="en-US" i="1" dirty="0"/>
              <a:t>    if a[j]&lt;</a:t>
            </a:r>
            <a:r>
              <a:rPr lang="en-US" i="1" dirty="0" err="1"/>
              <a:t>a_min</a:t>
            </a:r>
            <a:r>
              <a:rPr lang="en-US" i="1" dirty="0"/>
              <a:t>:</a:t>
            </a:r>
          </a:p>
          <a:p>
            <a:r>
              <a:rPr lang="en-US" i="1" dirty="0"/>
              <a:t>        </a:t>
            </a:r>
            <a:r>
              <a:rPr lang="en-US" i="1" dirty="0" err="1"/>
              <a:t>a_min</a:t>
            </a:r>
            <a:r>
              <a:rPr lang="en-US" i="1" dirty="0"/>
              <a:t>=a[j]</a:t>
            </a:r>
          </a:p>
          <a:p>
            <a:r>
              <a:rPr lang="en-US" i="1" dirty="0"/>
              <a:t>print(</a:t>
            </a:r>
            <a:r>
              <a:rPr lang="en-US" i="1" dirty="0" err="1"/>
              <a:t>a_min</a:t>
            </a:r>
            <a:r>
              <a:rPr lang="en-US" i="1" dirty="0"/>
              <a:t>)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309707"/>
            <a:ext cx="8153400" cy="12198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Розв’язок в </a:t>
            </a:r>
            <a:r>
              <a:rPr lang="en-US" dirty="0"/>
              <a:t>Python</a:t>
            </a:r>
          </a:p>
        </p:txBody>
      </p:sp>
    </p:spTree>
    <p:extLst>
      <p:ext uri="{BB962C8B-B14F-4D97-AF65-F5344CB8AC3E}">
        <p14:creationId xmlns:p14="http://schemas.microsoft.com/office/powerpoint/2010/main" val="1060449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53400" cy="12198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dirty="0" smtClean="0"/>
              <a:t>Працюємо за комп’ютером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8" name="Прямоугольник 26"/>
          <p:cNvSpPr/>
          <p:nvPr/>
        </p:nvSpPr>
        <p:spPr>
          <a:xfrm>
            <a:off x="838200" y="1756886"/>
            <a:ext cx="108286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/>
              <a:t>Завдання 1.</a:t>
            </a:r>
            <a:r>
              <a:rPr lang="uk-UA" sz="2800" b="1" dirty="0"/>
              <a:t> </a:t>
            </a:r>
            <a:r>
              <a:rPr lang="uk-UA" sz="2800" dirty="0"/>
              <a:t>Створіть проект </a:t>
            </a:r>
            <a:r>
              <a:rPr lang="uk-UA" sz="2800" b="1" i="1" dirty="0"/>
              <a:t>Випробування</a:t>
            </a:r>
            <a:r>
              <a:rPr lang="uk-UA" sz="2800" dirty="0"/>
              <a:t>, у якому знаходять різницю між найбільшим і найменшим елементом лінійної таблиці з 10 дійсних чисел, які набувають значень </a:t>
            </a:r>
            <a:r>
              <a:rPr lang="uk-UA" sz="2800" dirty="0" smtClean="0"/>
              <a:t>випадково</a:t>
            </a:r>
            <a:r>
              <a:rPr lang="uk-UA" sz="2800" dirty="0"/>
              <a:t>.</a:t>
            </a:r>
            <a:endParaRPr lang="uk-UA" sz="4000" kern="0" dirty="0"/>
          </a:p>
        </p:txBody>
      </p:sp>
      <p:sp>
        <p:nvSpPr>
          <p:cNvPr id="5" name="Прямокутник 4"/>
          <p:cNvSpPr/>
          <p:nvPr/>
        </p:nvSpPr>
        <p:spPr>
          <a:xfrm>
            <a:off x="838200" y="3418474"/>
            <a:ext cx="108286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Задання</a:t>
            </a:r>
            <a:r>
              <a:rPr lang="ru-RU" sz="2800" b="1" dirty="0" smtClean="0"/>
              <a:t> 2. </a:t>
            </a:r>
            <a:r>
              <a:rPr lang="ru-RU" sz="2800" dirty="0" smtClean="0"/>
              <a:t>У </a:t>
            </a:r>
            <a:r>
              <a:rPr lang="ru-RU" sz="2800" dirty="0" err="1"/>
              <a:t>вибраному</a:t>
            </a:r>
            <a:r>
              <a:rPr lang="ru-RU" sz="2800" dirty="0"/>
              <a:t> </a:t>
            </a:r>
            <a:r>
              <a:rPr lang="ru-RU" sz="2800" dirty="0" err="1"/>
              <a:t>середовищі</a:t>
            </a:r>
            <a:r>
              <a:rPr lang="ru-RU" sz="2800" dirty="0"/>
              <a:t> </a:t>
            </a:r>
            <a:r>
              <a:rPr lang="ru-RU" sz="2800" dirty="0" err="1"/>
              <a:t>програмування</a:t>
            </a:r>
            <a:r>
              <a:rPr lang="ru-RU" sz="2800" dirty="0"/>
              <a:t> </a:t>
            </a:r>
            <a:r>
              <a:rPr lang="ru-RU" sz="2800" dirty="0" err="1"/>
              <a:t>створіть</a:t>
            </a:r>
            <a:r>
              <a:rPr lang="ru-RU" sz="2800" dirty="0"/>
              <a:t> </a:t>
            </a:r>
            <a:r>
              <a:rPr lang="ru-RU" sz="2800" dirty="0" err="1"/>
              <a:t>проєкт</a:t>
            </a:r>
            <a:r>
              <a:rPr lang="ru-RU" sz="2800" dirty="0"/>
              <a:t> </a:t>
            </a:r>
            <a:r>
              <a:rPr lang="ru-RU" sz="2800" b="1" dirty="0"/>
              <a:t>Прогноз погоди</a:t>
            </a:r>
            <a:r>
              <a:rPr lang="ru-RU" sz="2800" dirty="0"/>
              <a:t>, у </a:t>
            </a:r>
            <a:r>
              <a:rPr lang="ru-RU" sz="2800" dirty="0" err="1"/>
              <a:t>якому</a:t>
            </a:r>
            <a:r>
              <a:rPr lang="ru-RU" sz="2800" dirty="0"/>
              <a:t> за </a:t>
            </a:r>
            <a:r>
              <a:rPr lang="ru-RU" sz="2800" dirty="0" err="1"/>
              <a:t>поданою</a:t>
            </a:r>
            <a:r>
              <a:rPr lang="ru-RU" sz="2800" dirty="0"/>
              <a:t> таблицею </a:t>
            </a:r>
            <a:r>
              <a:rPr lang="ru-RU" sz="2800" dirty="0" err="1"/>
              <a:t>температури</a:t>
            </a:r>
            <a:r>
              <a:rPr lang="ru-RU" sz="2800" dirty="0"/>
              <a:t> </a:t>
            </a:r>
            <a:r>
              <a:rPr lang="ru-RU" sz="2800" dirty="0" err="1"/>
              <a:t>протягом</a:t>
            </a:r>
            <a:r>
              <a:rPr lang="ru-RU" sz="2800" dirty="0"/>
              <a:t> </a:t>
            </a:r>
            <a:r>
              <a:rPr lang="ru-RU" sz="2800" dirty="0" err="1"/>
              <a:t>тижня</a:t>
            </a:r>
            <a:r>
              <a:rPr lang="ru-RU" sz="2800" dirty="0"/>
              <a:t> </a:t>
            </a:r>
            <a:r>
              <a:rPr lang="ru-RU" sz="2800" dirty="0" err="1"/>
              <a:t>знаходять</a:t>
            </a:r>
            <a:r>
              <a:rPr lang="ru-RU" sz="2800" dirty="0"/>
              <a:t> </a:t>
            </a:r>
            <a:r>
              <a:rPr lang="ru-RU" sz="2800" dirty="0" err="1"/>
              <a:t>найбільший</a:t>
            </a:r>
            <a:r>
              <a:rPr lang="ru-RU" sz="2800" dirty="0"/>
              <a:t> і </a:t>
            </a:r>
            <a:r>
              <a:rPr lang="ru-RU" sz="2800" dirty="0" err="1"/>
              <a:t>найменший</a:t>
            </a:r>
            <a:r>
              <a:rPr lang="ru-RU" sz="2800" dirty="0"/>
              <a:t> </a:t>
            </a:r>
            <a:r>
              <a:rPr lang="ru-RU" sz="2800" dirty="0" err="1"/>
              <a:t>показники</a:t>
            </a:r>
            <a:r>
              <a:rPr lang="ru-RU" sz="2800" dirty="0"/>
              <a:t> </a:t>
            </a:r>
            <a:r>
              <a:rPr lang="ru-RU" sz="2800" dirty="0" err="1"/>
              <a:t>температури</a:t>
            </a:r>
            <a:r>
              <a:rPr lang="ru-RU" sz="2800" dirty="0"/>
              <a:t>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err="1" smtClean="0"/>
              <a:t>Завдання</a:t>
            </a:r>
            <a:r>
              <a:rPr lang="ru-RU" sz="2800" b="1" dirty="0" smtClean="0"/>
              <a:t> 3.  </a:t>
            </a:r>
            <a:r>
              <a:rPr lang="ru-RU" sz="2800" dirty="0"/>
              <a:t>У </a:t>
            </a:r>
            <a:r>
              <a:rPr lang="ru-RU" sz="2800" dirty="0" err="1"/>
              <a:t>середовищі</a:t>
            </a:r>
            <a:r>
              <a:rPr lang="ru-RU" sz="2800" dirty="0"/>
              <a:t> </a:t>
            </a:r>
            <a:r>
              <a:rPr lang="ru-RU" sz="2800" dirty="0" err="1"/>
              <a:t>програмування</a:t>
            </a:r>
            <a:r>
              <a:rPr lang="ru-RU" sz="2800" dirty="0"/>
              <a:t> </a:t>
            </a:r>
            <a:r>
              <a:rPr lang="ru-RU" sz="2800" dirty="0" err="1"/>
              <a:t>створіть</a:t>
            </a:r>
            <a:r>
              <a:rPr lang="ru-RU" sz="2800" dirty="0"/>
              <a:t> </a:t>
            </a:r>
            <a:r>
              <a:rPr lang="ru-RU" sz="2800" dirty="0" err="1"/>
              <a:t>проєкт</a:t>
            </a:r>
            <a:r>
              <a:rPr lang="ru-RU" sz="2800" dirty="0"/>
              <a:t> </a:t>
            </a:r>
            <a:r>
              <a:rPr lang="ru-RU" sz="2800" b="1" dirty="0" err="1"/>
              <a:t>Швидкий</a:t>
            </a:r>
            <a:r>
              <a:rPr lang="ru-RU" sz="2800" b="1" dirty="0"/>
              <a:t> </a:t>
            </a:r>
            <a:r>
              <a:rPr lang="ru-RU" sz="2800" b="1" dirty="0" err="1"/>
              <a:t>пошук</a:t>
            </a:r>
            <a:r>
              <a:rPr lang="ru-RU" sz="2800" b="1" dirty="0"/>
              <a:t> </a:t>
            </a:r>
            <a:r>
              <a:rPr lang="ru-RU" sz="2800" dirty="0"/>
              <a:t>для </a:t>
            </a:r>
            <a:r>
              <a:rPr lang="ru-RU" sz="2800" dirty="0" err="1"/>
              <a:t>знаходження</a:t>
            </a:r>
            <a:r>
              <a:rPr lang="ru-RU" sz="2800" dirty="0"/>
              <a:t> у списку з 10 </a:t>
            </a:r>
            <a:r>
              <a:rPr lang="ru-RU" sz="2800" dirty="0" err="1"/>
              <a:t>дійсних</a:t>
            </a:r>
            <a:r>
              <a:rPr lang="ru-RU" sz="2800" dirty="0"/>
              <a:t> чисел </a:t>
            </a:r>
            <a:r>
              <a:rPr lang="ru-RU" sz="2800" dirty="0" err="1"/>
              <a:t>елемента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відповідає</a:t>
            </a:r>
            <a:r>
              <a:rPr lang="ru-RU" sz="2800" dirty="0"/>
              <a:t> </a:t>
            </a:r>
            <a:r>
              <a:rPr lang="ru-RU" sz="2800" dirty="0" err="1"/>
              <a:t>заданій</a:t>
            </a:r>
            <a:r>
              <a:rPr lang="ru-RU" sz="2800" dirty="0"/>
              <a:t> </a:t>
            </a:r>
            <a:r>
              <a:rPr lang="ru-RU" sz="2800" dirty="0" err="1"/>
              <a:t>умові</a:t>
            </a:r>
            <a:r>
              <a:rPr lang="ru-RU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842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353</Words>
  <Application>Microsoft Office PowerPoint</Application>
  <PresentationFormat>Широкий екран</PresentationFormat>
  <Paragraphs>41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Roboto</vt:lpstr>
      <vt:lpstr>Тема Office</vt:lpstr>
      <vt:lpstr>Знаходження максимального і мінімального значень в одновимірному масиві.</vt:lpstr>
      <vt:lpstr>Як описати програму пошуку заданого елемента?</vt:lpstr>
      <vt:lpstr>Для того щоб перевірити наявність заданого елемента в списку, можна скористатись операцією in</vt:lpstr>
      <vt:lpstr>Вправа 1. Пошук номера елемента. елементу. </vt:lpstr>
      <vt:lpstr>Як описати програму пошуку елемента з найбільшим/ найменшим значенням?</vt:lpstr>
      <vt:lpstr>Алгоритм пошуку найбільшого/найменшого значення</vt:lpstr>
      <vt:lpstr>Працюємо за комп’ютером</vt:lpstr>
      <vt:lpstr>Презентація PowerPoint</vt:lpstr>
      <vt:lpstr>Працюємо за комп’ютером</vt:lpstr>
    </vt:vector>
  </TitlesOfParts>
  <Company>Інститут Модернізації та Змісту освіти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Одновимірний масив. Введення та виведення даних</dc:title>
  <dc:creator>User</dc:creator>
  <cp:lastModifiedBy>User</cp:lastModifiedBy>
  <cp:revision>29</cp:revision>
  <dcterms:created xsi:type="dcterms:W3CDTF">2023-02-24T06:47:09Z</dcterms:created>
  <dcterms:modified xsi:type="dcterms:W3CDTF">2024-08-29T17:18:12Z</dcterms:modified>
</cp:coreProperties>
</file>