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296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7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65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1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55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45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14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4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5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45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2550E-431A-43CD-A62B-B5AC6DD90FDB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71438-8531-4832-8A4E-5918230849F3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3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13243"/>
            <a:ext cx="9144000" cy="2387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/>
              <a:t>Одновимірний масив. Введення та виведення даних</a:t>
            </a:r>
            <a:endParaRPr lang="en-US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64038"/>
            <a:ext cx="9144000" cy="48017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9 клас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3960" y="550117"/>
            <a:ext cx="1346200" cy="166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9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2024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Створення списків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844800" y="1241420"/>
            <a:ext cx="6273800" cy="64706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uk-UA" dirty="0" smtClean="0"/>
              <a:t>Засобами текстового поля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5" name="Округлений прямокутник 4"/>
          <p:cNvSpPr/>
          <p:nvPr/>
        </p:nvSpPr>
        <p:spPr>
          <a:xfrm>
            <a:off x="838200" y="1232680"/>
            <a:ext cx="2006600" cy="6470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Спосіб </a:t>
            </a:r>
            <a:r>
              <a:rPr lang="en-US" sz="3200" b="1" dirty="0" smtClean="0"/>
              <a:t>5</a:t>
            </a:r>
            <a:endParaRPr lang="en-US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5608" t="12606" r="86058" b="60499"/>
          <a:stretch/>
        </p:blipFill>
        <p:spPr>
          <a:xfrm>
            <a:off x="8194236" y="2735319"/>
            <a:ext cx="1849510" cy="33575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38205" t="23960" r="26282" b="27721"/>
          <a:stretch/>
        </p:blipFill>
        <p:spPr>
          <a:xfrm>
            <a:off x="870048" y="1879745"/>
            <a:ext cx="6494584" cy="497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67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круглений прямокутник 8"/>
          <p:cNvSpPr/>
          <p:nvPr/>
        </p:nvSpPr>
        <p:spPr>
          <a:xfrm>
            <a:off x="716280" y="917575"/>
            <a:ext cx="2006600" cy="6470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50" y="129857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Масив</a:t>
            </a:r>
            <a:r>
              <a:rPr lang="uk-UA" dirty="0" smtClean="0"/>
              <a:t>   – </a:t>
            </a:r>
            <a:r>
              <a:rPr lang="uk-UA" sz="3600" dirty="0" smtClean="0"/>
              <a:t>впорядкований набір елементів одного типу зі спільним ім’ям, де кожний елемент визначається двома числами: номером рядка та номером стовпчика на перетину яких його розташовано</a:t>
            </a:r>
            <a:endParaRPr lang="en-US" sz="3600" dirty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2204012"/>
              </p:ext>
            </p:extLst>
          </p:nvPr>
        </p:nvGraphicFramePr>
        <p:xfrm>
          <a:off x="1009650" y="3860165"/>
          <a:ext cx="105156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41410046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375967468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86321528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13702095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74185802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9369350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і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1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2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3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4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241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4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-9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7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3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8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556162"/>
                  </a:ext>
                </a:extLst>
              </a:tr>
            </a:tbl>
          </a:graphicData>
        </a:graphic>
      </p:graphicFrame>
      <p:sp>
        <p:nvSpPr>
          <p:cNvPr id="5" name="Виноска 1 (з рискою) 4"/>
          <p:cNvSpPr/>
          <p:nvPr/>
        </p:nvSpPr>
        <p:spPr>
          <a:xfrm>
            <a:off x="426720" y="5486400"/>
            <a:ext cx="1259840" cy="609600"/>
          </a:xfrm>
          <a:prstGeom prst="accentCallout1">
            <a:avLst>
              <a:gd name="adj1" fmla="val 18750"/>
              <a:gd name="adj2" fmla="val -8333"/>
              <a:gd name="adj3" fmla="val -77501"/>
              <a:gd name="adj4" fmla="val 9199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Ім’я масиву</a:t>
            </a:r>
            <a:endParaRPr lang="en-US" dirty="0"/>
          </a:p>
        </p:txBody>
      </p:sp>
      <p:sp>
        <p:nvSpPr>
          <p:cNvPr id="6" name="Виноска 1 (з рискою) 5"/>
          <p:cNvSpPr/>
          <p:nvPr/>
        </p:nvSpPr>
        <p:spPr>
          <a:xfrm>
            <a:off x="294640" y="3514090"/>
            <a:ext cx="843280" cy="427990"/>
          </a:xfrm>
          <a:prstGeom prst="accentCallout1">
            <a:avLst>
              <a:gd name="adj1" fmla="val 108750"/>
              <a:gd name="adj2" fmla="val -5914"/>
              <a:gd name="adj3" fmla="val 142499"/>
              <a:gd name="adj4" fmla="val 8151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Індекс</a:t>
            </a:r>
            <a:endParaRPr lang="en-US" dirty="0"/>
          </a:p>
        </p:txBody>
      </p:sp>
      <p:sp>
        <p:nvSpPr>
          <p:cNvPr id="7" name="Виноска 1 (з рискою) 6"/>
          <p:cNvSpPr/>
          <p:nvPr/>
        </p:nvSpPr>
        <p:spPr>
          <a:xfrm>
            <a:off x="8696960" y="5354320"/>
            <a:ext cx="1259840" cy="609600"/>
          </a:xfrm>
          <a:prstGeom prst="accentCallout1">
            <a:avLst>
              <a:gd name="adj1" fmla="val 18750"/>
              <a:gd name="adj2" fmla="val -8333"/>
              <a:gd name="adj3" fmla="val -52501"/>
              <a:gd name="adj4" fmla="val -7977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Елементи  масиву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72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6758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У </a:t>
            </a:r>
            <a:r>
              <a:rPr lang="en-US" dirty="0" smtClean="0"/>
              <a:t>Python </a:t>
            </a:r>
            <a:r>
              <a:rPr lang="uk-UA" dirty="0" smtClean="0"/>
              <a:t>для створення масиву використовуються </a:t>
            </a:r>
            <a:r>
              <a:rPr lang="uk-UA" b="1" dirty="0" smtClean="0"/>
              <a:t>списки</a:t>
            </a:r>
            <a:endParaRPr lang="en-US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79880" y="2142529"/>
            <a:ext cx="3896360" cy="69405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A=[12, 25, 81, 9]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9720" y="164037"/>
            <a:ext cx="1346200" cy="1661588"/>
          </a:xfrm>
          <a:prstGeom prst="rect">
            <a:avLst/>
          </a:prstGeom>
        </p:spPr>
      </p:pic>
      <p:sp>
        <p:nvSpPr>
          <p:cNvPr id="5" name="Місце для вмісту 2"/>
          <p:cNvSpPr txBox="1">
            <a:spLocks/>
          </p:cNvSpPr>
          <p:nvPr/>
        </p:nvSpPr>
        <p:spPr>
          <a:xfrm>
            <a:off x="6113145" y="2177493"/>
            <a:ext cx="3883660" cy="6229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</a:t>
            </a:r>
            <a:r>
              <a:rPr lang="en-US" dirty="0" smtClean="0"/>
              <a:t>=[12, ‘Hello’, 81, 9]</a:t>
            </a:r>
            <a:endParaRPr lang="en-US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97280" y="3216988"/>
            <a:ext cx="10621010" cy="14027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uk-UA" sz="2400" b="1" i="1" dirty="0" smtClean="0"/>
              <a:t>Відмінність</a:t>
            </a:r>
            <a:r>
              <a:rPr lang="uk-UA" sz="2400" i="1" dirty="0" smtClean="0"/>
              <a:t> </a:t>
            </a:r>
            <a:r>
              <a:rPr lang="uk-UA" sz="2400" b="1" i="1" dirty="0" smtClean="0"/>
              <a:t>списків від масивів </a:t>
            </a:r>
            <a:r>
              <a:rPr lang="uk-UA" sz="2400" i="1" dirty="0" smtClean="0"/>
              <a:t>у тому, що елементи масиву мають бути </a:t>
            </a:r>
            <a:r>
              <a:rPr lang="uk-UA" sz="2400" b="1" i="1" dirty="0" smtClean="0"/>
              <a:t>одного типу</a:t>
            </a:r>
            <a:r>
              <a:rPr lang="uk-UA" sz="2400" i="1" dirty="0" smtClean="0"/>
              <a:t>, а в списках елементи можуть бути </a:t>
            </a:r>
            <a:r>
              <a:rPr lang="uk-UA" sz="2400" b="1" i="1" dirty="0" smtClean="0"/>
              <a:t>різного типу</a:t>
            </a:r>
            <a:endParaRPr lang="en-US" sz="2400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t="12045" b="15469"/>
          <a:stretch/>
        </p:blipFill>
        <p:spPr>
          <a:xfrm>
            <a:off x="3947160" y="4751783"/>
            <a:ext cx="3836035" cy="180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08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Створення списків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717800" y="1928812"/>
            <a:ext cx="6273800" cy="64706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Надання змінній значення списку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5" name="Округлений прямокутник 4"/>
          <p:cNvSpPr/>
          <p:nvPr/>
        </p:nvSpPr>
        <p:spPr>
          <a:xfrm>
            <a:off x="919480" y="1928813"/>
            <a:ext cx="2006600" cy="6470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Спосіб 1</a:t>
            </a:r>
            <a:endParaRPr lang="en-US" b="1" dirty="0"/>
          </a:p>
        </p:txBody>
      </p:sp>
      <p:sp>
        <p:nvSpPr>
          <p:cNvPr id="6" name="Місце для вмісту 2"/>
          <p:cNvSpPr txBox="1">
            <a:spLocks/>
          </p:cNvSpPr>
          <p:nvPr/>
        </p:nvSpPr>
        <p:spPr>
          <a:xfrm>
            <a:off x="919480" y="2830509"/>
            <a:ext cx="8255000" cy="4619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i="1" dirty="0" smtClean="0"/>
              <a:t>Змінна = </a:t>
            </a:r>
            <a:r>
              <a:rPr lang="en-US" i="1" dirty="0" smtClean="0"/>
              <a:t>[</a:t>
            </a:r>
            <a:r>
              <a:rPr lang="uk-UA" i="1" dirty="0" smtClean="0"/>
              <a:t>елемент_1, елемент_2, …, елемент_</a:t>
            </a:r>
            <a:r>
              <a:rPr lang="en-US" i="1" dirty="0" smtClean="0"/>
              <a:t>n]</a:t>
            </a:r>
            <a:endParaRPr lang="en-US" i="1" dirty="0"/>
          </a:p>
        </p:txBody>
      </p:sp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919480" y="4135122"/>
            <a:ext cx="6273800" cy="4689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/>
              <a:t>Приклад створення списку</a:t>
            </a:r>
            <a:endParaRPr lang="en-US" dirty="0"/>
          </a:p>
        </p:txBody>
      </p:sp>
      <p:sp>
        <p:nvSpPr>
          <p:cNvPr id="8" name="Місце для вмісту 2"/>
          <p:cNvSpPr txBox="1">
            <a:spLocks/>
          </p:cNvSpPr>
          <p:nvPr/>
        </p:nvSpPr>
        <p:spPr>
          <a:xfrm>
            <a:off x="919480" y="4892357"/>
            <a:ext cx="8255000" cy="9496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dirty="0" smtClean="0"/>
              <a:t>planet</a:t>
            </a:r>
            <a:r>
              <a:rPr lang="uk-UA" dirty="0" smtClean="0"/>
              <a:t> = </a:t>
            </a:r>
            <a:r>
              <a:rPr lang="en-US" dirty="0" smtClean="0"/>
              <a:t>[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‘Меркурій’</a:t>
            </a:r>
            <a:r>
              <a:rPr lang="uk-UA" dirty="0" smtClean="0">
                <a:solidFill>
                  <a:schemeClr val="tx1"/>
                </a:solidFill>
              </a:rPr>
              <a:t>,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 ‘Венера’</a:t>
            </a:r>
            <a:r>
              <a:rPr lang="uk-UA" dirty="0" smtClean="0">
                <a:solidFill>
                  <a:schemeClr val="tx1"/>
                </a:solidFill>
              </a:rPr>
              <a:t>,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 ‘Земля’</a:t>
            </a:r>
            <a:r>
              <a:rPr lang="uk-UA" dirty="0" smtClean="0">
                <a:solidFill>
                  <a:schemeClr val="tx1"/>
                </a:solidFill>
              </a:rPr>
              <a:t>,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 ‘Марс’</a:t>
            </a:r>
            <a:r>
              <a:rPr lang="uk-UA" dirty="0" smtClean="0">
                <a:solidFill>
                  <a:schemeClr val="tx1"/>
                </a:solidFill>
              </a:rPr>
              <a:t>,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 ‘Юпітер’</a:t>
            </a:r>
            <a:r>
              <a:rPr lang="uk-UA" dirty="0" smtClean="0">
                <a:solidFill>
                  <a:schemeClr val="tx1"/>
                </a:solidFill>
              </a:rPr>
              <a:t>,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 ‘Сатурн’</a:t>
            </a:r>
            <a:r>
              <a:rPr lang="uk-UA" dirty="0" smtClean="0">
                <a:solidFill>
                  <a:schemeClr val="tx1"/>
                </a:solidFill>
              </a:rPr>
              <a:t>,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 ‘Уран’</a:t>
            </a:r>
            <a:r>
              <a:rPr lang="uk-UA" dirty="0" smtClean="0">
                <a:solidFill>
                  <a:schemeClr val="tx1"/>
                </a:solidFill>
              </a:rPr>
              <a:t>,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 ‘Нептун’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75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Виведення списків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629408"/>
            <a:ext cx="6273800" cy="5543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print</a:t>
            </a:r>
            <a:r>
              <a:rPr lang="en-US" dirty="0" smtClean="0"/>
              <a:t> (</a:t>
            </a:r>
            <a:r>
              <a:rPr lang="uk-UA" dirty="0" err="1" smtClean="0"/>
              <a:t>ім’я_списку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838200" y="2472058"/>
            <a:ext cx="6273800" cy="4689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/>
              <a:t>Приклад створення і виведення списку планет</a:t>
            </a:r>
            <a:endParaRPr lang="en-US" dirty="0"/>
          </a:p>
        </p:txBody>
      </p:sp>
      <p:sp>
        <p:nvSpPr>
          <p:cNvPr id="8" name="Місце для вмісту 2"/>
          <p:cNvSpPr txBox="1">
            <a:spLocks/>
          </p:cNvSpPr>
          <p:nvPr/>
        </p:nvSpPr>
        <p:spPr>
          <a:xfrm>
            <a:off x="838200" y="3144837"/>
            <a:ext cx="8651240" cy="2747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створення списку</a:t>
            </a:r>
          </a:p>
          <a:p>
            <a:pPr marL="0" indent="0">
              <a:buNone/>
            </a:pPr>
            <a:r>
              <a:rPr lang="en-US" dirty="0" smtClean="0"/>
              <a:t>planet</a:t>
            </a:r>
            <a:r>
              <a:rPr lang="uk-UA" dirty="0" smtClean="0"/>
              <a:t> = </a:t>
            </a:r>
            <a:r>
              <a:rPr lang="en-US" dirty="0" smtClean="0"/>
              <a:t>[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‘Меркурій’, ‘Венера’, ‘Земля’, ‘Марс’, ‘Юпітер’, 	      ‘Сатурн’, ‘Уран’, ‘Нептун’</a:t>
            </a:r>
            <a:r>
              <a:rPr lang="en-US" dirty="0" smtClean="0"/>
              <a:t>]</a:t>
            </a:r>
            <a:endParaRPr lang="uk-UA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виведення елементу списку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print </a:t>
            </a:r>
            <a:r>
              <a:rPr lang="en-US" dirty="0" smtClean="0"/>
              <a:t>(planet[2])</a:t>
            </a:r>
          </a:p>
          <a:p>
            <a:pPr marL="0" indent="0">
              <a:buNone/>
            </a:pPr>
            <a:endParaRPr lang="uk-UA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38200" y="6004560"/>
            <a:ext cx="6446520" cy="5749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Нумерація елементів списку </a:t>
            </a:r>
            <a:r>
              <a:rPr lang="uk-UA" b="1" dirty="0" smtClean="0"/>
              <a:t>починається з 0!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590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Виведення списків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838200" y="2094468"/>
            <a:ext cx="6832600" cy="3986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/>
              <a:t>Приклад створення і виведення усього списку планет</a:t>
            </a:r>
            <a:endParaRPr lang="en-US" dirty="0"/>
          </a:p>
        </p:txBody>
      </p:sp>
      <p:sp>
        <p:nvSpPr>
          <p:cNvPr id="8" name="Місце для вмісту 2"/>
          <p:cNvSpPr txBox="1">
            <a:spLocks/>
          </p:cNvSpPr>
          <p:nvPr/>
        </p:nvSpPr>
        <p:spPr>
          <a:xfrm>
            <a:off x="838200" y="2829877"/>
            <a:ext cx="8651240" cy="2747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створення списку</a:t>
            </a:r>
          </a:p>
          <a:p>
            <a:pPr marL="0" indent="0">
              <a:buNone/>
            </a:pPr>
            <a:r>
              <a:rPr lang="en-US" dirty="0" smtClean="0"/>
              <a:t>planet</a:t>
            </a:r>
            <a:r>
              <a:rPr lang="uk-UA" dirty="0" smtClean="0"/>
              <a:t> = </a:t>
            </a:r>
            <a:r>
              <a:rPr lang="en-US" dirty="0" smtClean="0"/>
              <a:t>[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‘Меркурій’, ‘Венера’, ‘Земля’, ‘Марс’, ‘Юпітер’, 	      ‘Сатурн’, ‘Уран’, ‘Нептун’</a:t>
            </a:r>
            <a:r>
              <a:rPr lang="en-US" dirty="0" smtClean="0"/>
              <a:t>]</a:t>
            </a:r>
            <a:endParaRPr lang="uk-UA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виведення списку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for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range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rgbClr val="7030A0"/>
                </a:solidFill>
              </a:rPr>
              <a:t>len</a:t>
            </a:r>
            <a:r>
              <a:rPr lang="en-US" dirty="0" smtClean="0">
                <a:solidFill>
                  <a:schemeClr val="tx1"/>
                </a:solidFill>
              </a:rPr>
              <a:t>(planet)):</a:t>
            </a:r>
            <a:endParaRPr lang="uk-UA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dirty="0" smtClean="0">
                <a:solidFill>
                  <a:srgbClr val="7030A0"/>
                </a:solidFill>
              </a:rPr>
              <a:t>print</a:t>
            </a:r>
            <a:r>
              <a:rPr lang="en-US" dirty="0" smtClean="0"/>
              <a:t> (planet[</a:t>
            </a:r>
            <a:r>
              <a:rPr lang="en-US" dirty="0" err="1" smtClean="0"/>
              <a:t>i</a:t>
            </a:r>
            <a:r>
              <a:rPr lang="en-US" dirty="0" smtClean="0"/>
              <a:t>])</a:t>
            </a:r>
          </a:p>
          <a:p>
            <a:pPr marL="0" indent="0">
              <a:buNone/>
            </a:pPr>
            <a:endParaRPr lang="uk-UA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Виноска 1 (з рискою) 9"/>
          <p:cNvSpPr/>
          <p:nvPr/>
        </p:nvSpPr>
        <p:spPr>
          <a:xfrm>
            <a:off x="5750560" y="5273040"/>
            <a:ext cx="2133600" cy="812800"/>
          </a:xfrm>
          <a:prstGeom prst="accentCallout1">
            <a:avLst>
              <a:gd name="adj1" fmla="val 18750"/>
              <a:gd name="adj2" fmla="val -8333"/>
              <a:gd name="adj3" fmla="val -45759"/>
              <a:gd name="adj4" fmla="val -111535"/>
            </a:avLst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Визначення кількості елементів списку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Створення списків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26360" y="1664652"/>
            <a:ext cx="6273800" cy="64706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uk-UA" dirty="0" smtClean="0"/>
              <a:t>Введення </a:t>
            </a:r>
            <a:r>
              <a:rPr lang="uk-UA" dirty="0" smtClean="0"/>
              <a:t>списку користувачем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5" name="Округлений прямокутник 4"/>
          <p:cNvSpPr/>
          <p:nvPr/>
        </p:nvSpPr>
        <p:spPr>
          <a:xfrm>
            <a:off x="706120" y="1664650"/>
            <a:ext cx="2006600" cy="6470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Спосіб 2</a:t>
            </a:r>
            <a:endParaRPr lang="en-US" b="1" dirty="0"/>
          </a:p>
        </p:txBody>
      </p:sp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919480" y="2694621"/>
            <a:ext cx="6273800" cy="4689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/>
              <a:t>Приклад створення списку з п’яти цілих чисел</a:t>
            </a:r>
            <a:endParaRPr lang="en-US" dirty="0"/>
          </a:p>
        </p:txBody>
      </p:sp>
      <p:sp>
        <p:nvSpPr>
          <p:cNvPr id="9" name="Місце для вмісту 2"/>
          <p:cNvSpPr txBox="1">
            <a:spLocks/>
          </p:cNvSpPr>
          <p:nvPr/>
        </p:nvSpPr>
        <p:spPr>
          <a:xfrm>
            <a:off x="919480" y="3414392"/>
            <a:ext cx="8727440" cy="34436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p</a:t>
            </a:r>
            <a:r>
              <a:rPr lang="en-US" dirty="0" smtClean="0">
                <a:solidFill>
                  <a:srgbClr val="7030A0"/>
                </a:solidFill>
              </a:rPr>
              <a:t>rint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‘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Введіть масив із п’яти чисел</a:t>
            </a:r>
            <a:r>
              <a:rPr lang="en-US" dirty="0" smtClean="0">
                <a:solidFill>
                  <a:schemeClr val="tx1"/>
                </a:solidFill>
              </a:rPr>
              <a:t>’)</a:t>
            </a:r>
            <a:endParaRPr lang="uk-UA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створення масиву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as=[ ]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введення елементів масиву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for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range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uk-UA" dirty="0" smtClean="0">
                <a:solidFill>
                  <a:schemeClr val="tx1"/>
                </a:solidFill>
              </a:rPr>
              <a:t>5</a:t>
            </a:r>
            <a:r>
              <a:rPr lang="en-US" dirty="0" smtClean="0">
                <a:solidFill>
                  <a:schemeClr val="tx1"/>
                </a:solidFill>
              </a:rPr>
              <a:t>):</a:t>
            </a:r>
            <a:endParaRPr lang="uk-UA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     </a:t>
            </a:r>
            <a:r>
              <a:rPr lang="en-US" dirty="0" smtClean="0">
                <a:solidFill>
                  <a:schemeClr val="tx1"/>
                </a:solidFill>
              </a:rPr>
              <a:t>a=</a:t>
            </a:r>
            <a:r>
              <a:rPr lang="en-US" dirty="0" err="1" smtClean="0">
                <a:solidFill>
                  <a:srgbClr val="7030A0"/>
                </a:solidFill>
              </a:rPr>
              <a:t>int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rgbClr val="7030A0"/>
                </a:solidFill>
              </a:rPr>
              <a:t>input</a:t>
            </a:r>
            <a:r>
              <a:rPr lang="en-US" dirty="0" smtClean="0">
                <a:solidFill>
                  <a:schemeClr val="tx1"/>
                </a:solidFill>
              </a:rPr>
              <a:t>(‘mas[‘+</a:t>
            </a:r>
            <a:r>
              <a:rPr lang="en-US" dirty="0" err="1" smtClean="0">
                <a:solidFill>
                  <a:srgbClr val="7030A0"/>
                </a:solidFill>
              </a:rPr>
              <a:t>str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)+’]=‘))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 </a:t>
            </a:r>
            <a:r>
              <a:rPr lang="en-US" dirty="0" err="1" smtClean="0">
                <a:solidFill>
                  <a:schemeClr val="tx1"/>
                </a:solidFill>
              </a:rPr>
              <a:t>mas.append</a:t>
            </a:r>
            <a:r>
              <a:rPr lang="en-US" dirty="0" smtClean="0">
                <a:solidFill>
                  <a:schemeClr val="tx1"/>
                </a:solidFill>
              </a:rPr>
              <a:t>(a)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виведення масиву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print</a:t>
            </a:r>
            <a:r>
              <a:rPr lang="en-US" dirty="0" smtClean="0"/>
              <a:t> (mas)</a:t>
            </a:r>
          </a:p>
          <a:p>
            <a:pPr marL="0" indent="0">
              <a:buNone/>
            </a:pPr>
            <a:endParaRPr lang="uk-UA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uk-UA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Виноска 1 (з рискою) 9"/>
          <p:cNvSpPr/>
          <p:nvPr/>
        </p:nvSpPr>
        <p:spPr>
          <a:xfrm>
            <a:off x="5496560" y="3859844"/>
            <a:ext cx="1899920" cy="406400"/>
          </a:xfrm>
          <a:prstGeom prst="accentCallout1">
            <a:avLst>
              <a:gd name="adj1" fmla="val 18750"/>
              <a:gd name="adj2" fmla="val -8333"/>
              <a:gd name="adj3" fmla="val 99241"/>
              <a:gd name="adj4" fmla="val -187471"/>
            </a:avLst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Порожній список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26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Створення списків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26360" y="1664652"/>
            <a:ext cx="6273800" cy="64706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uk-UA" dirty="0" smtClean="0"/>
              <a:t> Заповнення масиву за формулою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5" name="Округлений прямокутник 4"/>
          <p:cNvSpPr/>
          <p:nvPr/>
        </p:nvSpPr>
        <p:spPr>
          <a:xfrm>
            <a:off x="706120" y="1664650"/>
            <a:ext cx="2006600" cy="6470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Спосіб 3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Місце для вмісту 2"/>
              <p:cNvSpPr txBox="1">
                <a:spLocks/>
              </p:cNvSpPr>
              <p:nvPr/>
            </p:nvSpPr>
            <p:spPr>
              <a:xfrm>
                <a:off x="919480" y="2694621"/>
                <a:ext cx="7980680" cy="46894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uk-UA" sz="1800" dirty="0" smtClean="0"/>
                  <a:t>Приклад створення списку з п’яти елементів за формулою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Місце для вмісту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480" y="2694621"/>
                <a:ext cx="7980680" cy="468948"/>
              </a:xfrm>
              <a:prstGeom prst="rect">
                <a:avLst/>
              </a:prstGeom>
              <a:blipFill>
                <a:blip r:embed="rId3"/>
                <a:stretch>
                  <a:fillRect l="-687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Місце для вмісту 2"/>
          <p:cNvSpPr txBox="1">
            <a:spLocks/>
          </p:cNvSpPr>
          <p:nvPr/>
        </p:nvSpPr>
        <p:spPr>
          <a:xfrm>
            <a:off x="919480" y="3414392"/>
            <a:ext cx="8651240" cy="31286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створення масиву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as=[ ]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введення елементів масиву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for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range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uk-UA" dirty="0" smtClean="0">
                <a:solidFill>
                  <a:schemeClr val="tx1"/>
                </a:solidFill>
              </a:rPr>
              <a:t>5</a:t>
            </a:r>
            <a:r>
              <a:rPr lang="en-US" dirty="0" smtClean="0">
                <a:solidFill>
                  <a:schemeClr val="tx1"/>
                </a:solidFill>
              </a:rPr>
              <a:t>):</a:t>
            </a:r>
            <a:endParaRPr lang="uk-UA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     </a:t>
            </a:r>
            <a:r>
              <a:rPr lang="en-US" dirty="0" smtClean="0">
                <a:solidFill>
                  <a:schemeClr val="tx1"/>
                </a:solidFill>
              </a:rPr>
              <a:t>a=2*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++2+1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 </a:t>
            </a:r>
            <a:r>
              <a:rPr lang="en-US" dirty="0" err="1" smtClean="0">
                <a:solidFill>
                  <a:schemeClr val="tx1"/>
                </a:solidFill>
              </a:rPr>
              <a:t>mas.append</a:t>
            </a:r>
            <a:r>
              <a:rPr lang="en-US" dirty="0" smtClean="0">
                <a:solidFill>
                  <a:schemeClr val="tx1"/>
                </a:solidFill>
              </a:rPr>
              <a:t>(a)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#</a:t>
            </a:r>
            <a:r>
              <a:rPr lang="uk-UA" dirty="0" smtClean="0">
                <a:solidFill>
                  <a:srgbClr val="C00000"/>
                </a:solidFill>
              </a:rPr>
              <a:t>виведення масиву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print</a:t>
            </a:r>
            <a:r>
              <a:rPr lang="en-US" dirty="0" smtClean="0"/>
              <a:t> (mas)</a:t>
            </a:r>
          </a:p>
          <a:p>
            <a:pPr marL="0" indent="0">
              <a:buNone/>
            </a:pPr>
            <a:endParaRPr lang="uk-UA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uk-UA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8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2024"/>
            <a:ext cx="6558280" cy="9759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Створення списків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844800" y="1241420"/>
            <a:ext cx="6273800" cy="64706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uk-UA" dirty="0"/>
              <a:t>з</a:t>
            </a:r>
            <a:r>
              <a:rPr lang="uk-UA" dirty="0" smtClean="0"/>
              <a:t> використанням вікон введення даних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600" y="267225"/>
            <a:ext cx="1346200" cy="1661588"/>
          </a:xfrm>
          <a:prstGeom prst="rect">
            <a:avLst/>
          </a:prstGeom>
        </p:spPr>
      </p:pic>
      <p:sp>
        <p:nvSpPr>
          <p:cNvPr id="5" name="Округлений прямокутник 4"/>
          <p:cNvSpPr/>
          <p:nvPr/>
        </p:nvSpPr>
        <p:spPr>
          <a:xfrm>
            <a:off x="838200" y="1232680"/>
            <a:ext cx="2006600" cy="6470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Спосіб </a:t>
            </a:r>
            <a:r>
              <a:rPr lang="en-US" sz="3200" b="1" dirty="0" smtClean="0"/>
              <a:t>4</a:t>
            </a:r>
            <a:endParaRPr lang="en-US" b="1" dirty="0"/>
          </a:p>
        </p:txBody>
      </p:sp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838200" y="1967678"/>
            <a:ext cx="10647680" cy="522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2400" dirty="0" smtClean="0"/>
              <a:t>Приклад створення списку з п’яти елементів засобами вікон введення даних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0381" t="15968" r="45520" b="51053"/>
          <a:stretch/>
        </p:blipFill>
        <p:spPr>
          <a:xfrm>
            <a:off x="838200" y="2529469"/>
            <a:ext cx="7773548" cy="422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8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348</Words>
  <Application>Microsoft Office PowerPoint</Application>
  <PresentationFormat>Широкий екран</PresentationFormat>
  <Paragraphs>79</Paragraphs>
  <Slides>11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Тема Office</vt:lpstr>
      <vt:lpstr>Одновимірний масив. Введення та виведення даних</vt:lpstr>
      <vt:lpstr>Масив   – впорядкований набір елементів одного типу зі спільним ім’ям, де кожний елемент визначається двома числами: номером рядка та номером стовпчика на перетину яких його розташовано</vt:lpstr>
      <vt:lpstr>У Python для створення масиву використовуються списки</vt:lpstr>
      <vt:lpstr>Створення списків</vt:lpstr>
      <vt:lpstr>Виведення списків</vt:lpstr>
      <vt:lpstr>Виведення списків</vt:lpstr>
      <vt:lpstr>Створення списків</vt:lpstr>
      <vt:lpstr>Створення списків</vt:lpstr>
      <vt:lpstr>Створення списків</vt:lpstr>
      <vt:lpstr>Створення списків</vt:lpstr>
      <vt:lpstr>Презентація PowerPoint</vt:lpstr>
    </vt:vector>
  </TitlesOfParts>
  <Company>Інститут Модернізації та Змісту освіти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Одновимірний масив. Введення та виведення даних</dc:title>
  <dc:creator>User</dc:creator>
  <cp:lastModifiedBy>User</cp:lastModifiedBy>
  <cp:revision>13</cp:revision>
  <dcterms:created xsi:type="dcterms:W3CDTF">2023-02-24T06:47:09Z</dcterms:created>
  <dcterms:modified xsi:type="dcterms:W3CDTF">2023-02-26T20:47:23Z</dcterms:modified>
</cp:coreProperties>
</file>