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1" r:id="rId6"/>
    <p:sldId id="262" r:id="rId7"/>
    <p:sldId id="269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9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6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1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5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4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14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5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4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550E-431A-43CD-A62B-B5AC6DD90FD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3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13243"/>
            <a:ext cx="9144000" cy="2387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Одновимірний масив. </a:t>
            </a:r>
            <a:r>
              <a:rPr lang="uk-UA" dirty="0" smtClean="0"/>
              <a:t>О</a:t>
            </a:r>
            <a:r>
              <a:rPr lang="uk-UA" dirty="0" smtClean="0"/>
              <a:t>працювання </a:t>
            </a:r>
            <a:r>
              <a:rPr lang="uk-UA" dirty="0"/>
              <a:t>табличних </a:t>
            </a:r>
            <a:r>
              <a:rPr lang="uk-UA" dirty="0" smtClean="0"/>
              <a:t>величин.</a:t>
            </a:r>
            <a:endParaRPr lang="en-US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64038"/>
            <a:ext cx="9144000" cy="4801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9 клас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960" y="550117"/>
            <a:ext cx="1346200" cy="166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9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9192" cy="16008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Подальше опрацювання табличних величин зводиться до використання алгоритмів:</a:t>
            </a:r>
            <a:endParaRPr lang="uk-UA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496" y="365125"/>
            <a:ext cx="1346200" cy="1661588"/>
          </a:xfrm>
          <a:prstGeom prst="rect">
            <a:avLst/>
          </a:prstGeom>
        </p:spPr>
      </p:pic>
      <p:sp>
        <p:nvSpPr>
          <p:cNvPr id="8" name="Місце для вмісту 7"/>
          <p:cNvSpPr>
            <a:spLocks noGrp="1"/>
          </p:cNvSpPr>
          <p:nvPr>
            <p:ph idx="1"/>
          </p:nvPr>
        </p:nvSpPr>
        <p:spPr>
          <a:xfrm>
            <a:off x="838200" y="2328465"/>
            <a:ext cx="10515600" cy="295676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1) зміни значень елементів масиву;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2) знаходження підсумків за набором даних, які передбачають використання простих арифметичних операцій чи виразів над елементами масиву;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3) обчислення суми або кількості значень елементів, що задовольняють заданим умовам;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4) пошуку елементів табличної величини, що задовольняють заданим умовам;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5) упорядкування масиву за деякою ознакою.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88908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8296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У </a:t>
            </a:r>
            <a:r>
              <a:rPr lang="ru-RU" sz="3600" dirty="0" err="1"/>
              <a:t>мові</a:t>
            </a:r>
            <a:r>
              <a:rPr lang="ru-RU" sz="3600" dirty="0"/>
              <a:t> </a:t>
            </a:r>
            <a:r>
              <a:rPr lang="ru-RU" sz="3600" dirty="0" err="1"/>
              <a:t>програмування</a:t>
            </a:r>
            <a:r>
              <a:rPr lang="ru-RU" sz="3600" dirty="0"/>
              <a:t> </a:t>
            </a:r>
            <a:r>
              <a:rPr lang="ru-RU" sz="3600" dirty="0" err="1"/>
              <a:t>Python</a:t>
            </a:r>
            <a:r>
              <a:rPr lang="ru-RU" sz="3600" dirty="0"/>
              <a:t> </a:t>
            </a:r>
            <a:r>
              <a:rPr lang="ru-RU" sz="3600" dirty="0" err="1"/>
              <a:t>передбачено</a:t>
            </a:r>
            <a:r>
              <a:rPr lang="ru-RU" sz="3600" dirty="0"/>
              <a:t> </a:t>
            </a:r>
            <a:r>
              <a:rPr lang="ru-RU" sz="3600" dirty="0" err="1"/>
              <a:t>декілька</a:t>
            </a:r>
            <a:r>
              <a:rPr lang="ru-RU" sz="3600" dirty="0"/>
              <a:t> </a:t>
            </a:r>
            <a:r>
              <a:rPr lang="ru-RU" sz="3600" dirty="0" err="1"/>
              <a:t>методів</a:t>
            </a:r>
            <a:r>
              <a:rPr lang="ru-RU" sz="3600" dirty="0"/>
              <a:t> для </a:t>
            </a:r>
            <a:r>
              <a:rPr lang="ru-RU" sz="3600" dirty="0" err="1" smtClean="0"/>
              <a:t>аналізу</a:t>
            </a:r>
            <a:r>
              <a:rPr lang="ru-RU" sz="3600" dirty="0" smtClean="0"/>
              <a:t> </a:t>
            </a:r>
            <a:r>
              <a:rPr lang="ru-RU" sz="3600" dirty="0"/>
              <a:t>списку.</a:t>
            </a:r>
            <a:endParaRPr lang="en-US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76832" y="1669763"/>
            <a:ext cx="8511032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Для </a:t>
            </a: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індексу</a:t>
            </a:r>
            <a:r>
              <a:rPr lang="ru-RU" sz="2400" dirty="0"/>
              <a:t> </a:t>
            </a:r>
            <a:r>
              <a:rPr lang="ru-RU" sz="2400" dirty="0" err="1"/>
              <a:t>елемента</a:t>
            </a:r>
            <a:r>
              <a:rPr lang="ru-RU" sz="2400" dirty="0"/>
              <a:t> в списку </a:t>
            </a:r>
            <a:r>
              <a:rPr lang="ru-RU" sz="2400" dirty="0" err="1"/>
              <a:t>використовують</a:t>
            </a:r>
            <a:r>
              <a:rPr lang="ru-RU" sz="2400" dirty="0"/>
              <a:t> </a:t>
            </a:r>
            <a:r>
              <a:rPr lang="ru-RU" sz="2400" dirty="0" smtClean="0"/>
              <a:t>метод </a:t>
            </a:r>
            <a:r>
              <a:rPr lang="ru-RU" sz="2400" b="1" dirty="0" err="1" smtClean="0"/>
              <a:t>index</a:t>
            </a:r>
            <a:r>
              <a:rPr lang="ru-RU" sz="2400" b="1" dirty="0" smtClean="0"/>
              <a:t> </a:t>
            </a:r>
            <a:r>
              <a:rPr lang="ru-RU" sz="2400" b="1" dirty="0"/>
              <a:t>().</a:t>
            </a:r>
            <a:endParaRPr lang="en-US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784352" y="1645156"/>
            <a:ext cx="708152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946912" y="2441765"/>
            <a:ext cx="10333736" cy="949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uk-UA" sz="2000" dirty="0"/>
              <a:t>Метод </a:t>
            </a:r>
            <a:r>
              <a:rPr lang="en-US" sz="2000" dirty="0"/>
              <a:t>index () </a:t>
            </a:r>
            <a:r>
              <a:rPr lang="uk-UA" sz="2000" dirty="0"/>
              <a:t>дає змогу отримати значення індексу (позиції) </a:t>
            </a:r>
            <a:r>
              <a:rPr lang="uk-UA" sz="2000" dirty="0" smtClean="0"/>
              <a:t>заданого </a:t>
            </a:r>
            <a:r>
              <a:rPr lang="uk-UA" sz="2000" dirty="0"/>
              <a:t>елемента списку. Метод отримує 1 параметр, який є шуканим </a:t>
            </a:r>
            <a:r>
              <a:rPr lang="uk-UA" sz="2000" dirty="0" smtClean="0"/>
              <a:t>елементом</a:t>
            </a:r>
            <a:r>
              <a:rPr lang="uk-UA" sz="2000" dirty="0"/>
              <a:t>. Значення індексу, що відповідає першому елементу списку, </a:t>
            </a:r>
            <a:r>
              <a:rPr lang="uk-UA" sz="2000" dirty="0" smtClean="0"/>
              <a:t>дорівнює </a:t>
            </a:r>
            <a:r>
              <a:rPr lang="uk-UA" sz="2000" dirty="0"/>
              <a:t>0. Наприклад,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000" dirty="0" smtClean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 smtClean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uk-UA" sz="2000" dirty="0" smtClean="0"/>
              <a:t>Результат </a:t>
            </a:r>
            <a:r>
              <a:rPr lang="uk-UA" sz="2000" dirty="0"/>
              <a:t>виконання програми</a:t>
            </a:r>
            <a:r>
              <a:rPr lang="uk-UA" sz="2000" dirty="0" smtClean="0"/>
              <a:t>: </a:t>
            </a:r>
            <a:r>
              <a:rPr lang="en-US" sz="2000" dirty="0" smtClean="0"/>
              <a:t>t </a:t>
            </a:r>
            <a:r>
              <a:rPr lang="en-US" sz="2000" dirty="0"/>
              <a:t>= 2</a:t>
            </a:r>
            <a:endParaRPr lang="en-US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52000" t="60815" r="20666" b="23778"/>
          <a:stretch/>
        </p:blipFill>
        <p:spPr>
          <a:xfrm>
            <a:off x="838200" y="3790664"/>
            <a:ext cx="6616993" cy="209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8296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У </a:t>
            </a:r>
            <a:r>
              <a:rPr lang="ru-RU" sz="3600" dirty="0" err="1"/>
              <a:t>мові</a:t>
            </a:r>
            <a:r>
              <a:rPr lang="ru-RU" sz="3600" dirty="0"/>
              <a:t> </a:t>
            </a:r>
            <a:r>
              <a:rPr lang="ru-RU" sz="3600" dirty="0" err="1"/>
              <a:t>програмування</a:t>
            </a:r>
            <a:r>
              <a:rPr lang="ru-RU" sz="3600" dirty="0"/>
              <a:t> </a:t>
            </a:r>
            <a:r>
              <a:rPr lang="ru-RU" sz="3600" dirty="0" err="1"/>
              <a:t>Python</a:t>
            </a:r>
            <a:r>
              <a:rPr lang="ru-RU" sz="3600" dirty="0"/>
              <a:t> </a:t>
            </a:r>
            <a:r>
              <a:rPr lang="ru-RU" sz="3600" dirty="0" err="1"/>
              <a:t>передбачено</a:t>
            </a:r>
            <a:r>
              <a:rPr lang="ru-RU" sz="3600" dirty="0"/>
              <a:t> </a:t>
            </a:r>
            <a:r>
              <a:rPr lang="ru-RU" sz="3600" dirty="0" err="1"/>
              <a:t>декілька</a:t>
            </a:r>
            <a:r>
              <a:rPr lang="ru-RU" sz="3600" dirty="0"/>
              <a:t> </a:t>
            </a:r>
            <a:r>
              <a:rPr lang="ru-RU" sz="3600" dirty="0" err="1"/>
              <a:t>методів</a:t>
            </a:r>
            <a:r>
              <a:rPr lang="ru-RU" sz="3600" dirty="0"/>
              <a:t> для </a:t>
            </a:r>
            <a:r>
              <a:rPr lang="ru-RU" sz="3600" dirty="0" err="1" smtClean="0"/>
              <a:t>аналізу</a:t>
            </a:r>
            <a:r>
              <a:rPr lang="ru-RU" sz="3600" dirty="0" smtClean="0"/>
              <a:t> </a:t>
            </a:r>
            <a:r>
              <a:rPr lang="ru-RU" sz="3600" dirty="0"/>
              <a:t>списку.</a:t>
            </a:r>
            <a:endParaRPr lang="en-US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76832" y="1669763"/>
            <a:ext cx="9324848" cy="77200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uk-UA" sz="2400" dirty="0"/>
              <a:t>Метод </a:t>
            </a:r>
            <a:r>
              <a:rPr lang="en-US" sz="2400" b="1" dirty="0"/>
              <a:t>count () </a:t>
            </a:r>
            <a:r>
              <a:rPr lang="uk-UA" sz="2400" dirty="0"/>
              <a:t>повертає кількість входжень заданого елемента в </a:t>
            </a:r>
            <a:r>
              <a:rPr lang="uk-UA" sz="2400" dirty="0" smtClean="0"/>
              <a:t>списку</a:t>
            </a:r>
            <a:r>
              <a:rPr lang="uk-UA" sz="2400" dirty="0"/>
              <a:t>. Метод отримує один параметр.</a:t>
            </a:r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619760" y="1645156"/>
            <a:ext cx="872744" cy="7966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619760" y="5494589"/>
            <a:ext cx="10333736" cy="13634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uk-UA" sz="2000" dirty="0" smtClean="0"/>
              <a:t>Результат </a:t>
            </a:r>
            <a:r>
              <a:rPr lang="uk-UA" sz="2000" dirty="0"/>
              <a:t>виконання програми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/>
              <a:t>na</a:t>
            </a:r>
            <a:r>
              <a:rPr lang="en-US" sz="2000" dirty="0"/>
              <a:t> = 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/>
              <a:t>nb</a:t>
            </a:r>
            <a:r>
              <a:rPr lang="en-US" sz="2000" dirty="0"/>
              <a:t> = 2</a:t>
            </a:r>
            <a:endParaRPr lang="uk-UA" sz="2000" dirty="0" smtClean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 smtClean="0"/>
          </a:p>
          <a:p>
            <a:pPr marL="0" indent="0">
              <a:lnSpc>
                <a:spcPct val="100000"/>
              </a:lnSpc>
              <a:buNone/>
            </a:pPr>
            <a:endParaRPr lang="uk-UA" sz="2000" dirty="0"/>
          </a:p>
          <a:p>
            <a:pPr marL="0" indent="0">
              <a:lnSpc>
                <a:spcPct val="100000"/>
              </a:lnSpc>
              <a:buNone/>
            </a:pPr>
            <a:endParaRPr lang="uk-UA" sz="20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1000" t="31482" r="59667" b="48814"/>
          <a:stretch/>
        </p:blipFill>
        <p:spPr>
          <a:xfrm>
            <a:off x="838200" y="2651447"/>
            <a:ext cx="6969760" cy="263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Функція </a:t>
            </a:r>
            <a:r>
              <a:rPr lang="en-US" dirty="0">
                <a:solidFill>
                  <a:srgbClr val="C00000"/>
                </a:solidFill>
              </a:rPr>
              <a:t>sum(list</a:t>
            </a:r>
            <a:r>
              <a:rPr lang="en-US" dirty="0" smtClean="0">
                <a:solidFill>
                  <a:srgbClr val="C00000"/>
                </a:solidFill>
              </a:rPr>
              <a:t>).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547814"/>
            <a:ext cx="9707880" cy="74834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Для </a:t>
            </a:r>
            <a:r>
              <a:rPr lang="uk-UA" sz="2400" dirty="0">
                <a:solidFill>
                  <a:schemeClr val="tx1"/>
                </a:solidFill>
              </a:rPr>
              <a:t>обчислення значення суми елементів </a:t>
            </a:r>
            <a:r>
              <a:rPr lang="uk-UA" sz="2400" dirty="0" smtClean="0">
                <a:solidFill>
                  <a:schemeClr val="tx1"/>
                </a:solidFill>
              </a:rPr>
              <a:t>деякого </a:t>
            </a:r>
            <a:r>
              <a:rPr lang="uk-UA" sz="2400" dirty="0">
                <a:solidFill>
                  <a:schemeClr val="tx1"/>
                </a:solidFill>
              </a:rPr>
              <a:t>списку із числових даних можна </a:t>
            </a:r>
            <a:r>
              <a:rPr lang="uk-UA" sz="2400" dirty="0" smtClean="0">
                <a:solidFill>
                  <a:schemeClr val="tx1"/>
                </a:solidFill>
              </a:rPr>
              <a:t>використати </a:t>
            </a:r>
            <a:r>
              <a:rPr lang="uk-UA" sz="2400" dirty="0">
                <a:solidFill>
                  <a:schemeClr val="tx1"/>
                </a:solidFill>
              </a:rPr>
              <a:t>функцію </a:t>
            </a:r>
            <a:r>
              <a:rPr lang="en-US" sz="2400" b="1" dirty="0">
                <a:solidFill>
                  <a:schemeClr val="tx1"/>
                </a:solidFill>
              </a:rPr>
              <a:t>sum(list</a:t>
            </a:r>
            <a:r>
              <a:rPr lang="en-US" sz="2400" b="1" dirty="0" smtClean="0">
                <a:solidFill>
                  <a:schemeClr val="tx1"/>
                </a:solidFill>
              </a:rPr>
              <a:t>).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2472058"/>
            <a:ext cx="6273800" cy="4689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Наприклад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1026" t="31482" r="67564" b="54387"/>
          <a:stretch/>
        </p:blipFill>
        <p:spPr>
          <a:xfrm>
            <a:off x="838200" y="3123133"/>
            <a:ext cx="7438292" cy="276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/>
              <a:t>Середнє </a:t>
            </a:r>
            <a:r>
              <a:rPr lang="uk-UA" dirty="0" smtClean="0"/>
              <a:t>значення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1530191"/>
            <a:ext cx="6832600" cy="3986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Приклад </a:t>
            </a:r>
            <a:r>
              <a:rPr lang="uk-UA" dirty="0" smtClean="0"/>
              <a:t>програми</a:t>
            </a:r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0000" t="25259" r="53667" b="38737"/>
          <a:stretch/>
        </p:blipFill>
        <p:spPr>
          <a:xfrm>
            <a:off x="751840" y="2117883"/>
            <a:ext cx="8053832" cy="448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Працюємо за комп’ютером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8" name="Прямоугольник 26"/>
          <p:cNvSpPr/>
          <p:nvPr/>
        </p:nvSpPr>
        <p:spPr>
          <a:xfrm>
            <a:off x="662310" y="1928813"/>
            <a:ext cx="87527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uk-UA" sz="2000" dirty="0" smtClean="0"/>
              <a:t>Створіть список з літер. Визначте, під яким індексом знаходиться літера, з якої починається ваше ім’я.</a:t>
            </a:r>
          </a:p>
          <a:p>
            <a:pPr marL="457200" indent="-457200" algn="just">
              <a:buAutoNum type="arabicPeriod"/>
            </a:pPr>
            <a:endParaRPr lang="uk-UA" sz="2000" dirty="0" smtClean="0"/>
          </a:p>
          <a:p>
            <a:pPr marL="457200" indent="-457200" algn="just">
              <a:buAutoNum type="arabicPeriod"/>
            </a:pPr>
            <a:r>
              <a:rPr lang="uk-UA" sz="2000" dirty="0" smtClean="0"/>
              <a:t>Створіть список з 10 власних оцінок і визначте скільки разів повторюється в списку оцінка 12. Знайдіть суму всіх оцінок і середній бал.</a:t>
            </a:r>
          </a:p>
          <a:p>
            <a:pPr marL="457200" indent="-457200" algn="just">
              <a:buAutoNum type="arabicPeriod"/>
            </a:pPr>
            <a:endParaRPr lang="uk-UA" sz="2000" dirty="0" smtClean="0"/>
          </a:p>
          <a:p>
            <a:pPr marL="457200" indent="-457200" algn="just">
              <a:buAutoNum type="arabicPeriod"/>
            </a:pPr>
            <a:endParaRPr lang="uk-UA" sz="2000" kern="0" dirty="0"/>
          </a:p>
        </p:txBody>
      </p:sp>
    </p:spTree>
    <p:extLst>
      <p:ext uri="{BB962C8B-B14F-4D97-AF65-F5344CB8AC3E}">
        <p14:creationId xmlns:p14="http://schemas.microsoft.com/office/powerpoint/2010/main" val="4829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Працюємо за комп’ютером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8" name="Прямоугольник 26"/>
          <p:cNvSpPr/>
          <p:nvPr/>
        </p:nvSpPr>
        <p:spPr>
          <a:xfrm>
            <a:off x="671454" y="1439515"/>
            <a:ext cx="8752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kern="0" dirty="0" smtClean="0">
                <a:solidFill>
                  <a:srgbClr val="660033"/>
                </a:solidFill>
              </a:rPr>
              <a:t>Завдання</a:t>
            </a:r>
            <a:r>
              <a:rPr lang="uk-UA" sz="2000" b="1" kern="0" dirty="0" smtClean="0"/>
              <a:t>. </a:t>
            </a:r>
            <a:r>
              <a:rPr lang="uk-UA" sz="2000" dirty="0" smtClean="0"/>
              <a:t>Обчисліть суму парних елементів списку </a:t>
            </a:r>
            <a:r>
              <a:rPr lang="uk-UA" sz="2000" i="1" dirty="0" smtClean="0"/>
              <a:t>a</a:t>
            </a:r>
            <a:r>
              <a:rPr lang="uk-UA" sz="2000" dirty="0" smtClean="0"/>
              <a:t>, заповненого випадковими числами.</a:t>
            </a:r>
            <a:endParaRPr lang="uk-UA" sz="2000" kern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8776"/>
          <a:stretch/>
        </p:blipFill>
        <p:spPr bwMode="auto">
          <a:xfrm>
            <a:off x="1975104" y="2265028"/>
            <a:ext cx="7234095" cy="419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5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267</Words>
  <Application>Microsoft Office PowerPoint</Application>
  <PresentationFormat>Широкий екран</PresentationFormat>
  <Paragraphs>37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Одновимірний масив. Опрацювання табличних величин.</vt:lpstr>
      <vt:lpstr>Подальше опрацювання табличних величин зводиться до використання алгоритмів:</vt:lpstr>
      <vt:lpstr>У мові програмування Python передбачено декілька методів для аналізу списку.</vt:lpstr>
      <vt:lpstr>У мові програмування Python передбачено декілька методів для аналізу списку.</vt:lpstr>
      <vt:lpstr>Функція sum(list).</vt:lpstr>
      <vt:lpstr>Середнє значення</vt:lpstr>
      <vt:lpstr>Працюємо за комп’ютером</vt:lpstr>
      <vt:lpstr>Працюємо за комп’ютером</vt:lpstr>
    </vt:vector>
  </TitlesOfParts>
  <Company>Інститут Модернізації та Змісту освіти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Одновимірний масив. Введення та виведення даних</dc:title>
  <dc:creator>User</dc:creator>
  <cp:lastModifiedBy>User</cp:lastModifiedBy>
  <cp:revision>21</cp:revision>
  <dcterms:created xsi:type="dcterms:W3CDTF">2023-02-24T06:47:09Z</dcterms:created>
  <dcterms:modified xsi:type="dcterms:W3CDTF">2023-03-12T20:19:52Z</dcterms:modified>
</cp:coreProperties>
</file>