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6" r:id="rId6"/>
    <p:sldId id="261" r:id="rId7"/>
    <p:sldId id="262" r:id="rId8"/>
    <p:sldId id="263" r:id="rId9"/>
    <p:sldId id="264" r:id="rId10"/>
    <p:sldId id="265" r:id="rId11"/>
    <p:sldId id="267" r:id="rId12"/>
  </p:sldIdLst>
  <p:sldSz cx="9144000" cy="6858000" type="screen4x3"/>
  <p:notesSz cx="6858000" cy="9144000"/>
  <p:defaultTextStyle>
    <a:defPPr>
      <a:defRPr lang="uk-UA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Помірний стиль 2 –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426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7886BE30-BB41-416D-9936-3E5C034A5DA2}" type="datetimeFigureOut">
              <a:rPr lang="uk-UA"/>
              <a:pPr>
                <a:defRPr/>
              </a:pPr>
              <a:t>14.04.2024</a:t>
            </a:fld>
            <a:endParaRPr lang="uk-UA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uk-UA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uk-UA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16ED8719-0EC4-4086-A5EF-B8C1F93E3450}" type="slidenum">
              <a:rPr lang="uk-UA"/>
              <a:pPr>
                <a:defRPr/>
              </a:pPr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52009636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315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altLang="uk-UA" smtClean="0"/>
          </a:p>
        </p:txBody>
      </p:sp>
      <p:sp>
        <p:nvSpPr>
          <p:cNvPr id="1331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6E869FFD-4184-44F7-8762-128CBFF42A91}" type="slidenum">
              <a:rPr lang="uk-UA" altLang="uk-UA"/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uk-UA" altLang="uk-UA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uk-UA" smtClean="0"/>
              <a:t>Зразок підзаголовка</a:t>
            </a:r>
            <a:endParaRPr lang="uk-UA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0FEC917-662E-4225-9771-BF68C32E5F16}" type="datetimeFigureOut">
              <a:rPr lang="uk-UA" smtClean="0"/>
              <a:pPr>
                <a:defRPr/>
              </a:pPr>
              <a:t>14.04.2024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C3ADDF3-B202-42E2-BCCC-D45E24A6D774}" type="slidenum">
              <a:rPr lang="uk-UA" smtClean="0"/>
              <a:pPr>
                <a:defRPr/>
              </a:pPr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1391685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і вертикальни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0FEC917-662E-4225-9771-BF68C32E5F16}" type="datetimeFigureOut">
              <a:rPr lang="uk-UA" smtClean="0"/>
              <a:pPr>
                <a:defRPr/>
              </a:pPr>
              <a:t>14.04.2024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C3ADDF3-B202-42E2-BCCC-D45E24A6D774}" type="slidenum">
              <a:rPr lang="uk-UA" smtClean="0"/>
              <a:pPr>
                <a:defRPr/>
              </a:pPr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0397131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ий заголовок і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и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0FEC917-662E-4225-9771-BF68C32E5F16}" type="datetimeFigureOut">
              <a:rPr lang="uk-UA" smtClean="0"/>
              <a:pPr>
                <a:defRPr/>
              </a:pPr>
              <a:t>14.04.2024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C3ADDF3-B202-42E2-BCCC-D45E24A6D774}" type="slidenum">
              <a:rPr lang="uk-UA" smtClean="0"/>
              <a:pPr>
                <a:defRPr/>
              </a:pPr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2169409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і об'є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0FEC917-662E-4225-9771-BF68C32E5F16}" type="datetimeFigureOut">
              <a:rPr lang="uk-UA" smtClean="0"/>
              <a:pPr>
                <a:defRPr/>
              </a:pPr>
              <a:t>14.04.2024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C3ADDF3-B202-42E2-BCCC-D45E24A6D774}" type="slidenum">
              <a:rPr lang="uk-UA" smtClean="0"/>
              <a:pPr>
                <a:defRPr/>
              </a:pPr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3680064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озділ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0FEC917-662E-4225-9771-BF68C32E5F16}" type="datetimeFigureOut">
              <a:rPr lang="uk-UA" smtClean="0"/>
              <a:pPr>
                <a:defRPr/>
              </a:pPr>
              <a:t>14.04.2024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C3ADDF3-B202-42E2-BCCC-D45E24A6D774}" type="slidenum">
              <a:rPr lang="uk-UA" smtClean="0"/>
              <a:pPr>
                <a:defRPr/>
              </a:pPr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9498139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'єк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вмісту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0FEC917-662E-4225-9771-BF68C32E5F16}" type="datetimeFigureOut">
              <a:rPr lang="uk-UA" smtClean="0"/>
              <a:pPr>
                <a:defRPr/>
              </a:pPr>
              <a:t>14.04.2024</a:t>
            </a:fld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C3ADDF3-B202-42E2-BCCC-D45E24A6D774}" type="slidenum">
              <a:rPr lang="uk-UA" smtClean="0"/>
              <a:pPr>
                <a:defRPr/>
              </a:pPr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3865511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Порівнянн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5" name="Місце для тексту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6" name="Місце для вмісту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7" name="Місце для дати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0FEC917-662E-4225-9771-BF68C32E5F16}" type="datetimeFigureOut">
              <a:rPr lang="uk-UA" smtClean="0"/>
              <a:pPr>
                <a:defRPr/>
              </a:pPr>
              <a:t>14.04.2024</a:t>
            </a:fld>
            <a:endParaRPr lang="uk-UA"/>
          </a:p>
        </p:txBody>
      </p:sp>
      <p:sp>
        <p:nvSpPr>
          <p:cNvPr id="8" name="Місце для нижнього колонтитула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uk-UA"/>
          </a:p>
        </p:txBody>
      </p:sp>
      <p:sp>
        <p:nvSpPr>
          <p:cNvPr id="9" name="Місце для номера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C3ADDF3-B202-42E2-BCCC-D45E24A6D774}" type="slidenum">
              <a:rPr lang="uk-UA" smtClean="0"/>
              <a:pPr>
                <a:defRPr/>
              </a:pPr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3488479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Лише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дати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0FEC917-662E-4225-9771-BF68C32E5F16}" type="datetimeFigureOut">
              <a:rPr lang="uk-UA" smtClean="0"/>
              <a:pPr>
                <a:defRPr/>
              </a:pPr>
              <a:t>14.04.2024</a:t>
            </a:fld>
            <a:endParaRPr lang="uk-UA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uk-UA"/>
          </a:p>
        </p:txBody>
      </p:sp>
      <p:sp>
        <p:nvSpPr>
          <p:cNvPr id="5" name="Місце для номера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C3ADDF3-B202-42E2-BCCC-D45E24A6D774}" type="slidenum">
              <a:rPr lang="uk-UA" smtClean="0"/>
              <a:pPr>
                <a:defRPr/>
              </a:pPr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5488295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дати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0FEC917-662E-4225-9771-BF68C32E5F16}" type="datetimeFigureOut">
              <a:rPr lang="uk-UA" smtClean="0"/>
              <a:pPr>
                <a:defRPr/>
              </a:pPr>
              <a:t>14.04.2024</a:t>
            </a:fld>
            <a:endParaRPr lang="uk-UA"/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C3ADDF3-B202-42E2-BCCC-D45E24A6D774}" type="slidenum">
              <a:rPr lang="uk-UA" smtClean="0"/>
              <a:pPr>
                <a:defRPr/>
              </a:pPr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7157687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Вміст і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0FEC917-662E-4225-9771-BF68C32E5F16}" type="datetimeFigureOut">
              <a:rPr lang="uk-UA" smtClean="0"/>
              <a:pPr>
                <a:defRPr/>
              </a:pPr>
              <a:t>14.04.2024</a:t>
            </a:fld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C3ADDF3-B202-42E2-BCCC-D45E24A6D774}" type="slidenum">
              <a:rPr lang="uk-UA" smtClean="0"/>
              <a:pPr>
                <a:defRPr/>
              </a:pPr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9763918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Зображення 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зображення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uk-UA"/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0FEC917-662E-4225-9771-BF68C32E5F16}" type="datetimeFigureOut">
              <a:rPr lang="uk-UA" smtClean="0"/>
              <a:pPr>
                <a:defRPr/>
              </a:pPr>
              <a:t>14.04.2024</a:t>
            </a:fld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C3ADDF3-B202-42E2-BCCC-D45E24A6D774}" type="slidenum">
              <a:rPr lang="uk-UA" smtClean="0"/>
              <a:pPr>
                <a:defRPr/>
              </a:pPr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2069823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аголовка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C0FEC917-662E-4225-9771-BF68C32E5F16}" type="datetimeFigureOut">
              <a:rPr lang="uk-UA" smtClean="0"/>
              <a:pPr>
                <a:defRPr/>
              </a:pPr>
              <a:t>14.04.2024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1C3ADDF3-B202-42E2-BCCC-D45E24A6D774}" type="slidenum">
              <a:rPr lang="uk-UA" smtClean="0"/>
              <a:pPr>
                <a:defRPr/>
              </a:pPr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28092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0" y="357188"/>
            <a:ext cx="8229600" cy="1143000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uk-UA" sz="3100" dirty="0"/>
              <a:t>1</a:t>
            </a:r>
            <a:r>
              <a:rPr lang="uk-UA" sz="2700" dirty="0" smtClean="0"/>
              <a:t>. Система </a:t>
            </a:r>
            <a:r>
              <a:rPr lang="uk-UA" sz="2700" dirty="0"/>
              <a:t>управління </a:t>
            </a:r>
            <a:r>
              <a:rPr lang="uk-UA" sz="2700" dirty="0" smtClean="0"/>
              <a:t>базами </a:t>
            </a:r>
            <a:r>
              <a:rPr lang="uk-UA" sz="2700" dirty="0"/>
              <a:t>даних ( СУБД ) – це:</a:t>
            </a:r>
            <a:r>
              <a:rPr lang="uk-UA" dirty="0"/>
              <a:t/>
            </a:r>
            <a:br>
              <a:rPr lang="uk-UA" dirty="0"/>
            </a:br>
            <a:endParaRPr lang="uk-UA" dirty="0"/>
          </a:p>
        </p:txBody>
      </p:sp>
      <p:sp>
        <p:nvSpPr>
          <p:cNvPr id="11265" name="Rectangle 1"/>
          <p:cNvSpPr>
            <a:spLocks noChangeArrowheads="1"/>
          </p:cNvSpPr>
          <p:nvPr/>
        </p:nvSpPr>
        <p:spPr bwMode="auto">
          <a:xfrm>
            <a:off x="1000125" y="1000125"/>
            <a:ext cx="4640263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uk-UA" altLang="uk-UA" sz="1400" b="1" i="1" dirty="0">
                <a:latin typeface="Arial" charset="0"/>
                <a:cs typeface="Times New Roman" pitchFamily="18" charset="0"/>
              </a:rPr>
              <a:t>  А.</a:t>
            </a:r>
            <a:r>
              <a:rPr lang="uk-UA" altLang="uk-UA" sz="1400" i="1" dirty="0">
                <a:latin typeface="Arial" charset="0"/>
                <a:cs typeface="Times New Roman" pitchFamily="18" charset="0"/>
              </a:rPr>
              <a:t> Програмний засіб для автоматизації обчислень;</a:t>
            </a:r>
            <a:endParaRPr lang="uk-UA" altLang="uk-UA" dirty="0">
              <a:latin typeface="Arial" charset="0"/>
            </a:endParaRPr>
          </a:p>
        </p:txBody>
      </p:sp>
      <p:sp>
        <p:nvSpPr>
          <p:cNvPr id="11266" name="Rectangle 2"/>
          <p:cNvSpPr>
            <a:spLocks noChangeArrowheads="1"/>
          </p:cNvSpPr>
          <p:nvPr/>
        </p:nvSpPr>
        <p:spPr bwMode="auto">
          <a:xfrm>
            <a:off x="1000125" y="1357313"/>
            <a:ext cx="529272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uk-UA" altLang="uk-UA" sz="1400" i="1" dirty="0">
                <a:latin typeface="Arial" charset="0"/>
                <a:cs typeface="Times New Roman" pitchFamily="18" charset="0"/>
              </a:rPr>
              <a:t> </a:t>
            </a:r>
            <a:r>
              <a:rPr lang="uk-UA" altLang="uk-UA" sz="1400" b="1" i="1" dirty="0">
                <a:latin typeface="Arial" charset="0"/>
                <a:cs typeface="Times New Roman" pitchFamily="18" charset="0"/>
              </a:rPr>
              <a:t>Б.</a:t>
            </a:r>
            <a:r>
              <a:rPr lang="uk-UA" altLang="uk-UA" sz="1400" i="1" dirty="0">
                <a:latin typeface="Arial" charset="0"/>
                <a:cs typeface="Times New Roman" pitchFamily="18" charset="0"/>
              </a:rPr>
              <a:t> Програмний засіб для збереження та пошуку інформації;</a:t>
            </a:r>
            <a:endParaRPr lang="uk-UA" altLang="uk-UA" dirty="0">
              <a:latin typeface="Arial" charset="0"/>
            </a:endParaRPr>
          </a:p>
        </p:txBody>
      </p:sp>
      <p:sp>
        <p:nvSpPr>
          <p:cNvPr id="11267" name="Rectangle 3"/>
          <p:cNvSpPr>
            <a:spLocks noChangeArrowheads="1"/>
          </p:cNvSpPr>
          <p:nvPr/>
        </p:nvSpPr>
        <p:spPr bwMode="auto">
          <a:xfrm>
            <a:off x="857250" y="1714500"/>
            <a:ext cx="7999413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uk-UA" altLang="uk-UA" sz="1400" b="1" i="1" dirty="0">
                <a:latin typeface="Arial" charset="0"/>
                <a:cs typeface="Times New Roman" pitchFamily="18" charset="0"/>
              </a:rPr>
              <a:t>   В. </a:t>
            </a:r>
            <a:r>
              <a:rPr lang="uk-UA" altLang="uk-UA" sz="1400" i="1" dirty="0">
                <a:latin typeface="Arial" charset="0"/>
                <a:cs typeface="Times New Roman" pitchFamily="18" charset="0"/>
              </a:rPr>
              <a:t>Система для представлення інформаційних масивів в зовнішній </a:t>
            </a:r>
            <a:r>
              <a:rPr lang="uk-UA" altLang="uk-UA" sz="1400" i="1" dirty="0" err="1">
                <a:latin typeface="Arial" charset="0"/>
                <a:cs typeface="Times New Roman" pitchFamily="18" charset="0"/>
              </a:rPr>
              <a:t>пам</a:t>
            </a:r>
            <a:r>
              <a:rPr lang="ru-RU" altLang="uk-UA" sz="1400" i="1" dirty="0">
                <a:latin typeface="Arial" charset="0"/>
                <a:cs typeface="Times New Roman" pitchFamily="18" charset="0"/>
              </a:rPr>
              <a:t>’</a:t>
            </a:r>
            <a:r>
              <a:rPr lang="uk-UA" altLang="uk-UA" sz="1400" i="1" dirty="0">
                <a:latin typeface="Arial" charset="0"/>
                <a:cs typeface="Times New Roman" pitchFamily="18" charset="0"/>
              </a:rPr>
              <a:t>яті </a:t>
            </a:r>
            <a:r>
              <a:rPr lang="uk-UA" altLang="uk-UA" sz="1400" i="1" dirty="0" err="1">
                <a:latin typeface="Arial" charset="0"/>
                <a:cs typeface="Times New Roman" pitchFamily="18" charset="0"/>
              </a:rPr>
              <a:t>комп</a:t>
            </a:r>
            <a:r>
              <a:rPr lang="ru-RU" altLang="uk-UA" sz="1400" i="1" dirty="0">
                <a:latin typeface="Arial" charset="0"/>
                <a:cs typeface="Times New Roman" pitchFamily="18" charset="0"/>
              </a:rPr>
              <a:t>’</a:t>
            </a:r>
            <a:r>
              <a:rPr lang="uk-UA" altLang="uk-UA" sz="1400" i="1" dirty="0" err="1">
                <a:latin typeface="Arial" charset="0"/>
                <a:cs typeface="Times New Roman" pitchFamily="18" charset="0"/>
              </a:rPr>
              <a:t>ютера</a:t>
            </a:r>
            <a:r>
              <a:rPr lang="ru-RU" altLang="uk-UA" sz="1400" i="1" dirty="0">
                <a:latin typeface="Arial" charset="0"/>
                <a:cs typeface="Times New Roman" pitchFamily="18" charset="0"/>
              </a:rPr>
              <a:t>. </a:t>
            </a:r>
            <a:endParaRPr lang="ru-RU" altLang="uk-UA" dirty="0">
              <a:latin typeface="Arial" charset="0"/>
            </a:endParaRPr>
          </a:p>
        </p:txBody>
      </p:sp>
      <p:sp>
        <p:nvSpPr>
          <p:cNvPr id="11268" name="Rectangle 4"/>
          <p:cNvSpPr>
            <a:spLocks noChangeArrowheads="1"/>
          </p:cNvSpPr>
          <p:nvPr/>
        </p:nvSpPr>
        <p:spPr bwMode="auto">
          <a:xfrm>
            <a:off x="785813" y="2500313"/>
            <a:ext cx="34766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uk-UA" altLang="uk-UA" sz="2800" dirty="0">
                <a:cs typeface="Times New Roman" pitchFamily="18" charset="0"/>
              </a:rPr>
              <a:t>2. </a:t>
            </a:r>
            <a:r>
              <a:rPr lang="uk-UA" altLang="uk-UA" sz="2400" dirty="0">
                <a:cs typeface="Times New Roman" pitchFamily="18" charset="0"/>
              </a:rPr>
              <a:t>Таблиця СУБД містить:</a:t>
            </a:r>
            <a:endParaRPr lang="uk-UA" altLang="uk-UA" sz="2400" dirty="0"/>
          </a:p>
        </p:txBody>
      </p:sp>
      <p:sp>
        <p:nvSpPr>
          <p:cNvPr id="11270" name="Rectangle 6"/>
          <p:cNvSpPr>
            <a:spLocks noChangeArrowheads="1"/>
          </p:cNvSpPr>
          <p:nvPr/>
        </p:nvSpPr>
        <p:spPr bwMode="auto">
          <a:xfrm>
            <a:off x="857250" y="3214688"/>
            <a:ext cx="4891088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marL="84138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uk-UA" altLang="uk-UA" sz="1400" i="1" dirty="0">
                <a:latin typeface="Arial" charset="0"/>
                <a:cs typeface="Times New Roman" pitchFamily="18" charset="0"/>
              </a:rPr>
              <a:t>    </a:t>
            </a:r>
            <a:r>
              <a:rPr lang="uk-UA" altLang="uk-UA" sz="1400" b="1" i="1" dirty="0">
                <a:latin typeface="Arial" charset="0"/>
                <a:cs typeface="Times New Roman" pitchFamily="18" charset="0"/>
              </a:rPr>
              <a:t>А. </a:t>
            </a:r>
            <a:r>
              <a:rPr lang="uk-UA" altLang="uk-UA" sz="1400" i="1" dirty="0">
                <a:latin typeface="Arial" charset="0"/>
                <a:cs typeface="Times New Roman" pitchFamily="18" charset="0"/>
              </a:rPr>
              <a:t>Інформацію про сукупність однотипних об</a:t>
            </a:r>
            <a:r>
              <a:rPr lang="ru-RU" altLang="uk-UA" sz="1400" i="1" dirty="0">
                <a:latin typeface="Arial" charset="0"/>
                <a:cs typeface="Times New Roman" pitchFamily="18" charset="0"/>
              </a:rPr>
              <a:t>’</a:t>
            </a:r>
            <a:r>
              <a:rPr lang="uk-UA" altLang="uk-UA" sz="1400" i="1" dirty="0" err="1">
                <a:latin typeface="Arial" charset="0"/>
                <a:cs typeface="Times New Roman" pitchFamily="18" charset="0"/>
              </a:rPr>
              <a:t>єктів</a:t>
            </a:r>
            <a:r>
              <a:rPr lang="uk-UA" altLang="uk-UA" sz="1400" i="1" dirty="0">
                <a:latin typeface="Arial" charset="0"/>
                <a:cs typeface="Times New Roman" pitchFamily="18" charset="0"/>
              </a:rPr>
              <a:t>;</a:t>
            </a:r>
            <a:endParaRPr lang="uk-UA" altLang="uk-UA" dirty="0">
              <a:latin typeface="Arial" charset="0"/>
            </a:endParaRPr>
          </a:p>
        </p:txBody>
      </p:sp>
      <p:sp>
        <p:nvSpPr>
          <p:cNvPr id="11271" name="Rectangle 7"/>
          <p:cNvSpPr>
            <a:spLocks noChangeArrowheads="1"/>
          </p:cNvSpPr>
          <p:nvPr/>
        </p:nvSpPr>
        <p:spPr bwMode="auto">
          <a:xfrm>
            <a:off x="500063" y="3571875"/>
            <a:ext cx="8828087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indent="84138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uk-UA" altLang="uk-UA" sz="1400" b="1" i="1">
                <a:latin typeface="Arial" charset="0"/>
                <a:cs typeface="Times New Roman" pitchFamily="18" charset="0"/>
              </a:rPr>
              <a:t>          Б. </a:t>
            </a:r>
            <a:r>
              <a:rPr lang="uk-UA" altLang="uk-UA" sz="1400" i="1">
                <a:latin typeface="Arial" charset="0"/>
                <a:cs typeface="Times New Roman" pitchFamily="18" charset="0"/>
              </a:rPr>
              <a:t>Інформацію про сукупність всіх об</a:t>
            </a:r>
            <a:r>
              <a:rPr lang="ru-RU" altLang="uk-UA" sz="1400" i="1">
                <a:latin typeface="Arial" charset="0"/>
                <a:cs typeface="Times New Roman" pitchFamily="18" charset="0"/>
              </a:rPr>
              <a:t>’</a:t>
            </a:r>
            <a:r>
              <a:rPr lang="uk-UA" altLang="uk-UA" sz="1400" i="1">
                <a:latin typeface="Arial" charset="0"/>
                <a:cs typeface="Times New Roman" pitchFamily="18" charset="0"/>
              </a:rPr>
              <a:t>єктів, що відносяться до деякої предметної області; </a:t>
            </a:r>
            <a:endParaRPr lang="uk-UA" altLang="uk-UA">
              <a:latin typeface="Arial" charset="0"/>
            </a:endParaRPr>
          </a:p>
        </p:txBody>
      </p:sp>
      <p:sp>
        <p:nvSpPr>
          <p:cNvPr id="11272" name="Rectangle 8"/>
          <p:cNvSpPr>
            <a:spLocks noChangeArrowheads="1"/>
          </p:cNvSpPr>
          <p:nvPr/>
        </p:nvSpPr>
        <p:spPr bwMode="auto">
          <a:xfrm>
            <a:off x="428625" y="3929063"/>
            <a:ext cx="411797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indent="44450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uk-UA" altLang="uk-UA" sz="1400" i="1">
                <a:latin typeface="Arial" charset="0"/>
                <a:cs typeface="Times New Roman" pitchFamily="18" charset="0"/>
              </a:rPr>
              <a:t>   </a:t>
            </a:r>
            <a:r>
              <a:rPr lang="uk-UA" altLang="uk-UA" sz="1400" b="1" i="1">
                <a:latin typeface="Arial" charset="0"/>
                <a:cs typeface="Times New Roman" pitchFamily="18" charset="0"/>
              </a:rPr>
              <a:t>В. </a:t>
            </a:r>
            <a:r>
              <a:rPr lang="uk-UA" altLang="uk-UA" sz="1400" i="1">
                <a:latin typeface="Arial" charset="0"/>
                <a:cs typeface="Times New Roman" pitchFamily="18" charset="0"/>
              </a:rPr>
              <a:t>Інформацію про конкретний об</a:t>
            </a:r>
            <a:r>
              <a:rPr lang="ru-RU" altLang="uk-UA" sz="1400" i="1">
                <a:latin typeface="Arial" charset="0"/>
                <a:cs typeface="Times New Roman" pitchFamily="18" charset="0"/>
              </a:rPr>
              <a:t>’</a:t>
            </a:r>
            <a:r>
              <a:rPr lang="uk-UA" altLang="uk-UA" sz="1400" i="1">
                <a:latin typeface="Arial" charset="0"/>
                <a:cs typeface="Times New Roman" pitchFamily="18" charset="0"/>
              </a:rPr>
              <a:t>єкт.</a:t>
            </a:r>
            <a:endParaRPr lang="uk-UA" altLang="uk-UA">
              <a:latin typeface="Arial" charset="0"/>
            </a:endParaRPr>
          </a:p>
        </p:txBody>
      </p:sp>
      <p:sp>
        <p:nvSpPr>
          <p:cNvPr id="11273" name="Rectangle 9"/>
          <p:cNvSpPr>
            <a:spLocks noChangeArrowheads="1"/>
          </p:cNvSpPr>
          <p:nvPr/>
        </p:nvSpPr>
        <p:spPr bwMode="auto">
          <a:xfrm>
            <a:off x="500063" y="4643438"/>
            <a:ext cx="456247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uk-UA" altLang="uk-UA" sz="2800" dirty="0">
                <a:cs typeface="Times New Roman" pitchFamily="18" charset="0"/>
              </a:rPr>
              <a:t>    3. </a:t>
            </a:r>
            <a:r>
              <a:rPr lang="uk-UA" altLang="uk-UA" sz="2400" dirty="0">
                <a:cs typeface="Times New Roman" pitchFamily="18" charset="0"/>
              </a:rPr>
              <a:t>Рядок таблиці СУБД містить:</a:t>
            </a:r>
            <a:endParaRPr lang="uk-UA" altLang="uk-UA" sz="2400" dirty="0"/>
          </a:p>
        </p:txBody>
      </p:sp>
      <p:sp>
        <p:nvSpPr>
          <p:cNvPr id="11274" name="Rectangle 10"/>
          <p:cNvSpPr>
            <a:spLocks noChangeArrowheads="1"/>
          </p:cNvSpPr>
          <p:nvPr/>
        </p:nvSpPr>
        <p:spPr bwMode="auto">
          <a:xfrm>
            <a:off x="1000125" y="5214938"/>
            <a:ext cx="46164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uk-UA" altLang="uk-UA" sz="1400" b="1" i="1" dirty="0">
                <a:latin typeface="Arial" charset="0"/>
                <a:cs typeface="Times New Roman" pitchFamily="18" charset="0"/>
              </a:rPr>
              <a:t>А. </a:t>
            </a:r>
            <a:r>
              <a:rPr lang="uk-UA" altLang="uk-UA" sz="1400" i="1" dirty="0">
                <a:latin typeface="Arial" charset="0"/>
                <a:cs typeface="Times New Roman" pitchFamily="18" charset="0"/>
              </a:rPr>
              <a:t>Інформацію про сукупність однотипних об</a:t>
            </a:r>
            <a:r>
              <a:rPr lang="ru-RU" altLang="uk-UA" sz="1400" i="1" dirty="0">
                <a:latin typeface="Arial" charset="0"/>
                <a:cs typeface="Times New Roman" pitchFamily="18" charset="0"/>
              </a:rPr>
              <a:t>’</a:t>
            </a:r>
            <a:r>
              <a:rPr lang="uk-UA" altLang="uk-UA" sz="1400" i="1" dirty="0" err="1">
                <a:latin typeface="Arial" charset="0"/>
                <a:cs typeface="Times New Roman" pitchFamily="18" charset="0"/>
              </a:rPr>
              <a:t>єктів</a:t>
            </a:r>
            <a:r>
              <a:rPr lang="uk-UA" altLang="uk-UA" sz="1400" i="1" dirty="0">
                <a:latin typeface="Arial" charset="0"/>
                <a:cs typeface="Times New Roman" pitchFamily="18" charset="0"/>
              </a:rPr>
              <a:t>;</a:t>
            </a:r>
            <a:endParaRPr lang="uk-UA" altLang="uk-UA" dirty="0">
              <a:latin typeface="Arial" charset="0"/>
            </a:endParaRPr>
          </a:p>
        </p:txBody>
      </p:sp>
      <p:sp>
        <p:nvSpPr>
          <p:cNvPr id="11275" name="Rectangle 11"/>
          <p:cNvSpPr>
            <a:spLocks noChangeArrowheads="1"/>
          </p:cNvSpPr>
          <p:nvPr/>
        </p:nvSpPr>
        <p:spPr bwMode="auto">
          <a:xfrm>
            <a:off x="500063" y="5572125"/>
            <a:ext cx="8370887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uk-UA" altLang="uk-UA" sz="1400" i="1">
                <a:latin typeface="Arial" charset="0"/>
                <a:cs typeface="Times New Roman" pitchFamily="18" charset="0"/>
              </a:rPr>
              <a:t>         </a:t>
            </a:r>
            <a:r>
              <a:rPr lang="uk-UA" altLang="uk-UA" sz="1400" b="1" i="1">
                <a:latin typeface="Arial" charset="0"/>
                <a:cs typeface="Times New Roman" pitchFamily="18" charset="0"/>
              </a:rPr>
              <a:t>Б. </a:t>
            </a:r>
            <a:r>
              <a:rPr lang="uk-UA" altLang="uk-UA" sz="1400" i="1">
                <a:latin typeface="Arial" charset="0"/>
                <a:cs typeface="Times New Roman" pitchFamily="18" charset="0"/>
              </a:rPr>
              <a:t>Інформацію про сукупність всіх об</a:t>
            </a:r>
            <a:r>
              <a:rPr lang="ru-RU" altLang="uk-UA" sz="1400" i="1">
                <a:latin typeface="Arial" charset="0"/>
                <a:cs typeface="Times New Roman" pitchFamily="18" charset="0"/>
              </a:rPr>
              <a:t>’</a:t>
            </a:r>
            <a:r>
              <a:rPr lang="uk-UA" altLang="uk-UA" sz="1400" i="1">
                <a:latin typeface="Arial" charset="0"/>
                <a:cs typeface="Times New Roman" pitchFamily="18" charset="0"/>
              </a:rPr>
              <a:t>єктів, що відносяться до деякої предметної області;</a:t>
            </a:r>
            <a:endParaRPr lang="uk-UA" altLang="uk-UA">
              <a:latin typeface="Arial" charset="0"/>
            </a:endParaRPr>
          </a:p>
        </p:txBody>
      </p:sp>
      <p:sp>
        <p:nvSpPr>
          <p:cNvPr id="11276" name="Rectangle 12"/>
          <p:cNvSpPr>
            <a:spLocks noChangeArrowheads="1"/>
          </p:cNvSpPr>
          <p:nvPr/>
        </p:nvSpPr>
        <p:spPr bwMode="auto">
          <a:xfrm>
            <a:off x="785813" y="5715000"/>
            <a:ext cx="363537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uk-UA" altLang="uk-UA" sz="1400" i="1" dirty="0">
                <a:latin typeface="Arial" charset="0"/>
                <a:cs typeface="Times New Roman" pitchFamily="18" charset="0"/>
              </a:rPr>
              <a:t>  </a:t>
            </a:r>
          </a:p>
          <a:p>
            <a:r>
              <a:rPr lang="uk-UA" altLang="uk-UA" sz="1400" i="1" dirty="0">
                <a:latin typeface="Arial" charset="0"/>
                <a:cs typeface="Times New Roman" pitchFamily="18" charset="0"/>
              </a:rPr>
              <a:t> </a:t>
            </a:r>
            <a:r>
              <a:rPr lang="uk-UA" altLang="uk-UA" sz="1400" b="1" i="1" dirty="0">
                <a:latin typeface="Arial" charset="0"/>
                <a:cs typeface="Times New Roman" pitchFamily="18" charset="0"/>
              </a:rPr>
              <a:t> В. </a:t>
            </a:r>
            <a:r>
              <a:rPr lang="uk-UA" altLang="uk-UA" sz="1400" i="1" dirty="0">
                <a:latin typeface="Arial" charset="0"/>
                <a:cs typeface="Times New Roman" pitchFamily="18" charset="0"/>
              </a:rPr>
              <a:t>Інформацію про конкретний об</a:t>
            </a:r>
            <a:r>
              <a:rPr lang="ru-RU" altLang="uk-UA" sz="1400" i="1" dirty="0">
                <a:latin typeface="Arial" charset="0"/>
                <a:cs typeface="Times New Roman" pitchFamily="18" charset="0"/>
              </a:rPr>
              <a:t>’</a:t>
            </a:r>
            <a:r>
              <a:rPr lang="uk-UA" altLang="uk-UA" sz="1400" i="1" dirty="0" err="1">
                <a:latin typeface="Arial" charset="0"/>
                <a:cs typeface="Times New Roman" pitchFamily="18" charset="0"/>
              </a:rPr>
              <a:t>єкт</a:t>
            </a:r>
            <a:r>
              <a:rPr lang="uk-UA" altLang="uk-UA" sz="1400" i="1" dirty="0">
                <a:latin typeface="Arial" charset="0"/>
                <a:cs typeface="Times New Roman" pitchFamily="18" charset="0"/>
              </a:rPr>
              <a:t>. </a:t>
            </a:r>
            <a:endParaRPr lang="uk-UA" altLang="uk-UA" dirty="0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2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2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2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2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1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12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2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3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12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12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4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12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12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3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12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12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127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112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 nodeType="clickPar">
                      <p:stCondLst>
                        <p:cond delay="indefinite"/>
                      </p:stCondLst>
                      <p:childTnLst>
                        <p:par>
                          <p:cTn id="5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12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12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6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12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12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6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12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12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7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112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112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 nodeType="clickPar">
                      <p:stCondLst>
                        <p:cond delay="indefinite"/>
                      </p:stCondLst>
                      <p:childTnLst>
                        <p:par>
                          <p:cTn id="7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9" presetID="3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112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112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1127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112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7" grpId="0"/>
      <p:bldP spid="11267" grpId="1"/>
      <p:bldP spid="11268" grpId="0"/>
      <p:bldP spid="11270" grpId="0"/>
      <p:bldP spid="11271" grpId="0"/>
      <p:bldP spid="11271" grpId="1"/>
      <p:bldP spid="11272" grpId="0"/>
      <p:bldP spid="11273" grpId="0"/>
      <p:bldP spid="11274" grpId="0"/>
      <p:bldP spid="11275" grpId="0"/>
      <p:bldP spid="11276" grpId="0"/>
      <p:bldP spid="11276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Заголовок 1"/>
          <p:cNvSpPr>
            <a:spLocks noGrp="1"/>
          </p:cNvSpPr>
          <p:nvPr>
            <p:ph type="title"/>
          </p:nvPr>
        </p:nvSpPr>
        <p:spPr>
          <a:xfrm>
            <a:off x="-1000125" y="428625"/>
            <a:ext cx="8229600" cy="1143000"/>
          </a:xfrm>
        </p:spPr>
        <p:txBody>
          <a:bodyPr/>
          <a:lstStyle/>
          <a:p>
            <a:r>
              <a:rPr lang="uk-UA" altLang="uk-UA" sz="2800" dirty="0" smtClean="0"/>
              <a:t>28. </a:t>
            </a:r>
            <a:r>
              <a:rPr lang="uk-UA" altLang="uk-UA" sz="2400" dirty="0" smtClean="0"/>
              <a:t>Реляційна модель бази даних:</a:t>
            </a:r>
            <a:br>
              <a:rPr lang="uk-UA" altLang="uk-UA" sz="2400" dirty="0" smtClean="0"/>
            </a:br>
            <a:endParaRPr lang="uk-UA" altLang="uk-UA" sz="2400" dirty="0" smtClean="0"/>
          </a:p>
        </p:txBody>
      </p:sp>
      <p:sp>
        <p:nvSpPr>
          <p:cNvPr id="24577" name="Rectangle 1"/>
          <p:cNvSpPr>
            <a:spLocks noChangeArrowheads="1"/>
          </p:cNvSpPr>
          <p:nvPr/>
        </p:nvSpPr>
        <p:spPr bwMode="auto">
          <a:xfrm>
            <a:off x="1214438" y="1143000"/>
            <a:ext cx="474027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uk-UA" altLang="uk-UA" sz="1400" b="1" i="1">
                <a:latin typeface="Arial" charset="0"/>
                <a:cs typeface="Times New Roman" pitchFamily="18" charset="0"/>
              </a:rPr>
              <a:t>А. </a:t>
            </a:r>
            <a:r>
              <a:rPr lang="uk-UA" altLang="uk-UA" sz="1400" i="1">
                <a:latin typeface="Arial" charset="0"/>
                <a:cs typeface="Times New Roman" pitchFamily="18" charset="0"/>
              </a:rPr>
              <a:t>Використовує табличну форму зображення даних;</a:t>
            </a:r>
            <a:endParaRPr lang="uk-UA" altLang="uk-UA">
              <a:latin typeface="Arial" charset="0"/>
            </a:endParaRPr>
          </a:p>
        </p:txBody>
      </p:sp>
      <p:sp>
        <p:nvSpPr>
          <p:cNvPr id="24578" name="Rectangle 2"/>
          <p:cNvSpPr>
            <a:spLocks noChangeArrowheads="1"/>
          </p:cNvSpPr>
          <p:nvPr/>
        </p:nvSpPr>
        <p:spPr bwMode="auto">
          <a:xfrm>
            <a:off x="1143000" y="1428750"/>
            <a:ext cx="4640263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uk-UA" altLang="uk-UA" sz="1400" b="1" i="1">
                <a:latin typeface="Arial" charset="0"/>
                <a:cs typeface="Times New Roman" pitchFamily="18" charset="0"/>
              </a:rPr>
              <a:t>Б. </a:t>
            </a:r>
            <a:r>
              <a:rPr lang="uk-UA" altLang="uk-UA" sz="1400" i="1">
                <a:latin typeface="Arial" charset="0"/>
                <a:cs typeface="Times New Roman" pitchFamily="18" charset="0"/>
              </a:rPr>
              <a:t>Використовує табличну форму зберігання даних;</a:t>
            </a:r>
            <a:endParaRPr lang="uk-UA" altLang="uk-UA">
              <a:latin typeface="Arial" charset="0"/>
            </a:endParaRPr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071563" y="1714500"/>
            <a:ext cx="6380162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uk-UA" altLang="uk-UA" sz="1400" b="1" i="1" dirty="0">
                <a:latin typeface="Arial" charset="0"/>
                <a:cs typeface="Arial" charset="0"/>
              </a:rPr>
              <a:t>В. </a:t>
            </a:r>
            <a:r>
              <a:rPr lang="uk-UA" altLang="uk-UA" sz="1400" i="1" dirty="0">
                <a:latin typeface="Arial" charset="0"/>
                <a:cs typeface="Arial" charset="0"/>
              </a:rPr>
              <a:t>Використовує табличну форму зображення і зберігання даних.</a:t>
            </a:r>
            <a:endParaRPr lang="uk-UA" altLang="uk-UA" sz="1400" dirty="0">
              <a:latin typeface="Arial" charset="0"/>
              <a:cs typeface="Arial" charset="0"/>
            </a:endParaRPr>
          </a:p>
        </p:txBody>
      </p:sp>
      <p:sp>
        <p:nvSpPr>
          <p:cNvPr id="24579" name="Rectangle 3"/>
          <p:cNvSpPr>
            <a:spLocks noChangeArrowheads="1"/>
          </p:cNvSpPr>
          <p:nvPr/>
        </p:nvSpPr>
        <p:spPr bwMode="auto">
          <a:xfrm>
            <a:off x="716679" y="2348880"/>
            <a:ext cx="646747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uk-UA" altLang="uk-UA" sz="2800" dirty="0">
                <a:cs typeface="Times New Roman" pitchFamily="18" charset="0"/>
              </a:rPr>
              <a:t>29. </a:t>
            </a:r>
            <a:r>
              <a:rPr lang="uk-UA" altLang="uk-UA" sz="2400" dirty="0">
                <a:cs typeface="Times New Roman" pitchFamily="18" charset="0"/>
              </a:rPr>
              <a:t>Особливості реляційної моделі бази даних: </a:t>
            </a:r>
            <a:endParaRPr lang="uk-UA" altLang="uk-UA" sz="2400" dirty="0"/>
          </a:p>
        </p:txBody>
      </p:sp>
      <p:sp>
        <p:nvSpPr>
          <p:cNvPr id="24580" name="Rectangle 4"/>
          <p:cNvSpPr>
            <a:spLocks noChangeArrowheads="1"/>
          </p:cNvSpPr>
          <p:nvPr/>
        </p:nvSpPr>
        <p:spPr bwMode="auto">
          <a:xfrm>
            <a:off x="1040722" y="2872755"/>
            <a:ext cx="60880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uk-UA" altLang="uk-UA" sz="1400" b="1" i="1" dirty="0">
                <a:latin typeface="Arial" charset="0"/>
                <a:cs typeface="Times New Roman" pitchFamily="18" charset="0"/>
              </a:rPr>
              <a:t>А. </a:t>
            </a:r>
            <a:r>
              <a:rPr lang="uk-UA" altLang="uk-UA" sz="1400" i="1" dirty="0">
                <a:latin typeface="Arial" charset="0"/>
                <a:cs typeface="Times New Roman" pitchFamily="18" charset="0"/>
              </a:rPr>
              <a:t>Зв'язки між елементами даних визначаються за допомогою даних;</a:t>
            </a:r>
            <a:endParaRPr lang="uk-UA" altLang="uk-UA" dirty="0">
              <a:latin typeface="Arial" charset="0"/>
            </a:endParaRPr>
          </a:p>
        </p:txBody>
      </p:sp>
      <p:sp>
        <p:nvSpPr>
          <p:cNvPr id="24581" name="Rectangle 5"/>
          <p:cNvSpPr>
            <a:spLocks noChangeArrowheads="1"/>
          </p:cNvSpPr>
          <p:nvPr/>
        </p:nvSpPr>
        <p:spPr bwMode="auto">
          <a:xfrm>
            <a:off x="928687" y="3186445"/>
            <a:ext cx="52514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uk-UA" altLang="uk-UA" sz="1400" b="1" i="1" dirty="0">
                <a:latin typeface="Arial" charset="0"/>
                <a:cs typeface="Times New Roman" pitchFamily="18" charset="0"/>
              </a:rPr>
              <a:t>Б. </a:t>
            </a:r>
            <a:r>
              <a:rPr lang="uk-UA" altLang="uk-UA" sz="1400" i="1" dirty="0">
                <a:latin typeface="Arial" charset="0"/>
                <a:cs typeface="Times New Roman" pitchFamily="18" charset="0"/>
              </a:rPr>
              <a:t>Зв'язки між даними у реляційній моделі не визначаються;</a:t>
            </a:r>
            <a:endParaRPr lang="uk-UA" altLang="uk-UA" dirty="0">
              <a:latin typeface="Arial" charset="0"/>
            </a:endParaRPr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834947" y="3493277"/>
            <a:ext cx="6230937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uk-UA" altLang="uk-UA" sz="1400" b="1" i="1" dirty="0">
                <a:latin typeface="Arial" charset="0"/>
                <a:cs typeface="Arial" charset="0"/>
              </a:rPr>
              <a:t>В. </a:t>
            </a:r>
            <a:r>
              <a:rPr lang="uk-UA" altLang="uk-UA" sz="1400" i="1" dirty="0">
                <a:latin typeface="Arial" charset="0"/>
                <a:cs typeface="Arial" charset="0"/>
              </a:rPr>
              <a:t>Модель не встановлює обмеження на види </a:t>
            </a:r>
            <a:r>
              <a:rPr lang="uk-UA" altLang="uk-UA" sz="1400" i="1" dirty="0" smtClean="0">
                <a:latin typeface="Arial" charset="0"/>
                <a:cs typeface="Arial" charset="0"/>
              </a:rPr>
              <a:t>зв'язків.</a:t>
            </a:r>
            <a:endParaRPr lang="uk-UA" altLang="uk-UA" sz="1400" dirty="0">
              <a:latin typeface="Arial" charset="0"/>
              <a:cs typeface="Arial" charset="0"/>
            </a:endParaRPr>
          </a:p>
        </p:txBody>
      </p:sp>
      <p:sp>
        <p:nvSpPr>
          <p:cNvPr id="11" name="Rectangle 3"/>
          <p:cNvSpPr>
            <a:spLocks noChangeArrowheads="1"/>
          </p:cNvSpPr>
          <p:nvPr/>
        </p:nvSpPr>
        <p:spPr bwMode="auto">
          <a:xfrm>
            <a:off x="569513" y="4333744"/>
            <a:ext cx="7962927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uk-UA" altLang="uk-UA" sz="2800" dirty="0" smtClean="0">
                <a:cs typeface="Times New Roman" pitchFamily="18" charset="0"/>
              </a:rPr>
              <a:t>30</a:t>
            </a:r>
            <a:r>
              <a:rPr lang="uk-UA" altLang="uk-UA" sz="2400" dirty="0" smtClean="0">
                <a:cs typeface="Times New Roman" pitchFamily="18" charset="0"/>
              </a:rPr>
              <a:t>. Серед представлених об’єктів СУБД укажіть неіснуючі: </a:t>
            </a:r>
            <a:endParaRPr lang="uk-UA" altLang="uk-UA" sz="2400" dirty="0"/>
          </a:p>
        </p:txBody>
      </p:sp>
      <p:sp>
        <p:nvSpPr>
          <p:cNvPr id="12" name="Rectangle 4"/>
          <p:cNvSpPr>
            <a:spLocks noChangeArrowheads="1"/>
          </p:cNvSpPr>
          <p:nvPr/>
        </p:nvSpPr>
        <p:spPr bwMode="auto">
          <a:xfrm>
            <a:off x="1466305" y="4856966"/>
            <a:ext cx="2327497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uk-UA" altLang="uk-UA" sz="1400" b="1" i="1" dirty="0">
                <a:latin typeface="Arial" charset="0"/>
                <a:cs typeface="Times New Roman" pitchFamily="18" charset="0"/>
              </a:rPr>
              <a:t>А. </a:t>
            </a:r>
            <a:r>
              <a:rPr lang="uk-UA" altLang="uk-UA" sz="1400" i="1" dirty="0" smtClean="0">
                <a:latin typeface="Arial" charset="0"/>
                <a:cs typeface="Times New Roman" pitchFamily="18" charset="0"/>
              </a:rPr>
              <a:t>Посилання та масиви;</a:t>
            </a:r>
            <a:endParaRPr lang="uk-UA" altLang="uk-UA" dirty="0">
              <a:latin typeface="Arial" charset="0"/>
            </a:endParaRPr>
          </a:p>
        </p:txBody>
      </p:sp>
      <p:sp>
        <p:nvSpPr>
          <p:cNvPr id="13" name="Rectangle 5"/>
          <p:cNvSpPr>
            <a:spLocks noChangeArrowheads="1"/>
          </p:cNvSpPr>
          <p:nvPr/>
        </p:nvSpPr>
        <p:spPr bwMode="auto">
          <a:xfrm>
            <a:off x="1251656" y="5164743"/>
            <a:ext cx="207672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uk-UA" altLang="uk-UA" sz="1400" b="1" i="1" dirty="0">
                <a:latin typeface="Arial" charset="0"/>
                <a:cs typeface="Times New Roman" pitchFamily="18" charset="0"/>
              </a:rPr>
              <a:t>Б. </a:t>
            </a:r>
            <a:r>
              <a:rPr lang="uk-UA" altLang="uk-UA" sz="1400" i="1" dirty="0" smtClean="0">
                <a:latin typeface="Arial" charset="0"/>
                <a:cs typeface="Times New Roman" pitchFamily="18" charset="0"/>
              </a:rPr>
              <a:t>Таблиці та запити;</a:t>
            </a:r>
            <a:endParaRPr lang="uk-UA" altLang="uk-UA" dirty="0">
              <a:latin typeface="Arial" charset="0"/>
            </a:endParaRPr>
          </a:p>
        </p:txBody>
      </p:sp>
      <p:sp>
        <p:nvSpPr>
          <p:cNvPr id="14" name="Rectangle 5"/>
          <p:cNvSpPr>
            <a:spLocks noChangeArrowheads="1"/>
          </p:cNvSpPr>
          <p:nvPr/>
        </p:nvSpPr>
        <p:spPr bwMode="auto">
          <a:xfrm>
            <a:off x="1076171" y="5472520"/>
            <a:ext cx="1836593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uk-UA" altLang="uk-UA" sz="1400" b="1" i="1" dirty="0" smtClean="0">
                <a:latin typeface="Arial" charset="0"/>
                <a:cs typeface="Times New Roman" pitchFamily="18" charset="0"/>
              </a:rPr>
              <a:t>В. </a:t>
            </a:r>
            <a:r>
              <a:rPr lang="uk-UA" altLang="uk-UA" sz="1400" i="1" dirty="0" smtClean="0">
                <a:latin typeface="Arial" charset="0"/>
                <a:cs typeface="Times New Roman" pitchFamily="18" charset="0"/>
              </a:rPr>
              <a:t>Форми та звіти.</a:t>
            </a:r>
            <a:endParaRPr lang="uk-UA" altLang="uk-UA" dirty="0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5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5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45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45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457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45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45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45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45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45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3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45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45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4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3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45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45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245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00"/>
                            </p:stCondLst>
                            <p:childTnLst>
                              <p:par>
                                <p:cTn id="6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3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1950"/>
                            </p:stCondLst>
                            <p:childTnLst>
                              <p:par>
                                <p:cTn id="7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2450"/>
                            </p:stCondLst>
                            <p:childTnLst>
                              <p:par>
                                <p:cTn id="8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7" grpId="0"/>
      <p:bldP spid="24577" grpId="1"/>
      <p:bldP spid="24578" grpId="0"/>
      <p:bldP spid="6" grpId="0"/>
      <p:bldP spid="24579" grpId="0"/>
      <p:bldP spid="24580" grpId="0"/>
      <p:bldP spid="24580" grpId="1"/>
      <p:bldP spid="24581" grpId="0"/>
      <p:bldP spid="10" grpId="0"/>
      <p:bldP spid="11" grpId="0"/>
      <p:bldP spid="12" grpId="0"/>
      <p:bldP spid="12" grpId="1"/>
      <p:bldP spid="13" grpId="0"/>
      <p:bldP spid="1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Місце для вмісту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17536506"/>
              </p:ext>
            </p:extLst>
          </p:nvPr>
        </p:nvGraphicFramePr>
        <p:xfrm>
          <a:off x="2844482" y="1268766"/>
          <a:ext cx="3455035" cy="444988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779270"/>
                <a:gridCol w="1675765"/>
              </a:tblGrid>
              <a:tr h="29665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dirty="0">
                          <a:effectLst/>
                        </a:rPr>
                        <a:t>1-В</a:t>
                      </a:r>
                      <a:endParaRPr lang="uk-UA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effectLst/>
                        </a:rPr>
                        <a:t>16-Б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9665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effectLst/>
                        </a:rPr>
                        <a:t>2-Б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effectLst/>
                        </a:rPr>
                        <a:t>17-А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9665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effectLst/>
                        </a:rPr>
                        <a:t>3-В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effectLst/>
                        </a:rPr>
                        <a:t>18-А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9665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effectLst/>
                        </a:rPr>
                        <a:t>4-А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effectLst/>
                        </a:rPr>
                        <a:t>19-В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9665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effectLst/>
                        </a:rPr>
                        <a:t>5-В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effectLst/>
                        </a:rPr>
                        <a:t>20-В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9665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effectLst/>
                        </a:rPr>
                        <a:t>6-Б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effectLst/>
                        </a:rPr>
                        <a:t>21-Б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9665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effectLst/>
                        </a:rPr>
                        <a:t>7-Б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effectLst/>
                        </a:rPr>
                        <a:t>22-В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9665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effectLst/>
                        </a:rPr>
                        <a:t>8-А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effectLst/>
                        </a:rPr>
                        <a:t>23-А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9665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effectLst/>
                        </a:rPr>
                        <a:t>9-Б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effectLst/>
                        </a:rPr>
                        <a:t>24-А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9665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effectLst/>
                        </a:rPr>
                        <a:t>10-В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effectLst/>
                        </a:rPr>
                        <a:t>25-А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9665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effectLst/>
                        </a:rPr>
                        <a:t>11-А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effectLst/>
                        </a:rPr>
                        <a:t>26-В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9665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effectLst/>
                        </a:rPr>
                        <a:t>12-Б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effectLst/>
                        </a:rPr>
                        <a:t>27-В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9665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effectLst/>
                        </a:rPr>
                        <a:t>13-В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effectLst/>
                        </a:rPr>
                        <a:t>28-А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9665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effectLst/>
                        </a:rPr>
                        <a:t>14-А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effectLst/>
                        </a:rPr>
                        <a:t>29-А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9665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effectLst/>
                        </a:rPr>
                        <a:t>15-Б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dirty="0">
                          <a:effectLst/>
                        </a:rPr>
                        <a:t>30-А</a:t>
                      </a:r>
                      <a:endParaRPr lang="uk-UA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2850567" y="538361"/>
            <a:ext cx="3442866" cy="6155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altLang="uk-UA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КЛЮЧ ДО ТЕСТОВИХ ЗАВДАНЬ</a:t>
            </a:r>
            <a:endParaRPr kumimoji="0" lang="uk-UA" altLang="uk-UA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uk-UA" altLang="uk-UA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81838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xfrm>
            <a:off x="-1071563" y="214313"/>
            <a:ext cx="8229601" cy="1143000"/>
          </a:xfrm>
        </p:spPr>
        <p:txBody>
          <a:bodyPr/>
          <a:lstStyle/>
          <a:p>
            <a:r>
              <a:rPr lang="uk-UA" altLang="uk-UA" sz="2800" dirty="0" smtClean="0"/>
              <a:t>4. </a:t>
            </a:r>
            <a:r>
              <a:rPr lang="uk-UA" altLang="uk-UA" sz="2400" dirty="0" smtClean="0"/>
              <a:t>Стовбець таблиці СУБД містить:</a:t>
            </a:r>
            <a:br>
              <a:rPr lang="uk-UA" altLang="uk-UA" sz="2400" dirty="0" smtClean="0"/>
            </a:br>
            <a:endParaRPr lang="uk-UA" altLang="uk-UA" sz="2400" dirty="0" smtClean="0"/>
          </a:p>
        </p:txBody>
      </p:sp>
      <p:sp>
        <p:nvSpPr>
          <p:cNvPr id="15361" name="Rectangle 1"/>
          <p:cNvSpPr>
            <a:spLocks noChangeArrowheads="1"/>
          </p:cNvSpPr>
          <p:nvPr/>
        </p:nvSpPr>
        <p:spPr bwMode="auto">
          <a:xfrm>
            <a:off x="0" y="857250"/>
            <a:ext cx="55118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uk-UA" altLang="uk-UA" sz="1400" i="1" dirty="0">
                <a:latin typeface="Arial" charset="0"/>
                <a:cs typeface="Times New Roman" pitchFamily="18" charset="0"/>
              </a:rPr>
              <a:t>                  </a:t>
            </a:r>
            <a:r>
              <a:rPr lang="uk-UA" altLang="uk-UA" sz="1400" b="1" i="1" dirty="0">
                <a:latin typeface="Arial" charset="0"/>
                <a:cs typeface="Times New Roman" pitchFamily="18" charset="0"/>
              </a:rPr>
              <a:t>А.</a:t>
            </a:r>
            <a:r>
              <a:rPr lang="uk-UA" altLang="uk-UA" sz="1400" i="1" dirty="0">
                <a:latin typeface="Arial" charset="0"/>
                <a:cs typeface="Times New Roman" pitchFamily="18" charset="0"/>
              </a:rPr>
              <a:t> Інформацію про сукупність однотипних об’єктів;</a:t>
            </a:r>
            <a:endParaRPr lang="uk-UA" altLang="uk-UA" dirty="0">
              <a:latin typeface="Arial" charset="0"/>
            </a:endParaRPr>
          </a:p>
        </p:txBody>
      </p:sp>
      <p:sp>
        <p:nvSpPr>
          <p:cNvPr id="15362" name="Rectangle 2"/>
          <p:cNvSpPr>
            <a:spLocks noChangeArrowheads="1"/>
          </p:cNvSpPr>
          <p:nvPr/>
        </p:nvSpPr>
        <p:spPr bwMode="auto">
          <a:xfrm>
            <a:off x="0" y="1214438"/>
            <a:ext cx="8767763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uk-UA" altLang="uk-UA" sz="1400" i="1" dirty="0">
                <a:latin typeface="Arial" charset="0"/>
                <a:cs typeface="Times New Roman" pitchFamily="18" charset="0"/>
              </a:rPr>
              <a:t>                 </a:t>
            </a:r>
            <a:r>
              <a:rPr lang="uk-UA" altLang="uk-UA" sz="1400" b="1" i="1" dirty="0">
                <a:latin typeface="Arial" charset="0"/>
                <a:cs typeface="Times New Roman" pitchFamily="18" charset="0"/>
              </a:rPr>
              <a:t>Б.</a:t>
            </a:r>
            <a:r>
              <a:rPr lang="uk-UA" altLang="uk-UA" sz="1400" i="1" dirty="0">
                <a:latin typeface="Arial" charset="0"/>
                <a:cs typeface="Times New Roman" pitchFamily="18" charset="0"/>
              </a:rPr>
              <a:t> Інформацію про сукупність всіх об</a:t>
            </a:r>
            <a:r>
              <a:rPr lang="ru-RU" altLang="uk-UA" sz="1400" i="1" dirty="0">
                <a:latin typeface="Arial" charset="0"/>
                <a:cs typeface="Times New Roman" pitchFamily="18" charset="0"/>
              </a:rPr>
              <a:t>’</a:t>
            </a:r>
            <a:r>
              <a:rPr lang="uk-UA" altLang="uk-UA" sz="1400" i="1" dirty="0" err="1">
                <a:latin typeface="Arial" charset="0"/>
                <a:cs typeface="Times New Roman" pitchFamily="18" charset="0"/>
              </a:rPr>
              <a:t>єктів</a:t>
            </a:r>
            <a:r>
              <a:rPr lang="uk-UA" altLang="uk-UA" sz="1400" i="1" dirty="0">
                <a:latin typeface="Arial" charset="0"/>
                <a:cs typeface="Times New Roman" pitchFamily="18" charset="0"/>
              </a:rPr>
              <a:t>, що відносяться до деякої предметної області;</a:t>
            </a:r>
            <a:endParaRPr lang="uk-UA" altLang="uk-UA" dirty="0">
              <a:latin typeface="Arial" charset="0"/>
            </a:endParaRPr>
          </a:p>
        </p:txBody>
      </p:sp>
      <p:sp>
        <p:nvSpPr>
          <p:cNvPr id="15363" name="Rectangle 3"/>
          <p:cNvSpPr>
            <a:spLocks noChangeArrowheads="1"/>
          </p:cNvSpPr>
          <p:nvPr/>
        </p:nvSpPr>
        <p:spPr bwMode="auto">
          <a:xfrm>
            <a:off x="285750" y="1571625"/>
            <a:ext cx="7310586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uk-UA" altLang="uk-UA" sz="1400" i="1" dirty="0">
                <a:latin typeface="Arial" charset="0"/>
                <a:cs typeface="Times New Roman" pitchFamily="18" charset="0"/>
              </a:rPr>
              <a:t>          </a:t>
            </a:r>
            <a:r>
              <a:rPr lang="uk-UA" altLang="uk-UA" sz="1400" b="1" i="1" dirty="0">
                <a:latin typeface="Arial" charset="0"/>
                <a:cs typeface="Times New Roman" pitchFamily="18" charset="0"/>
              </a:rPr>
              <a:t>В. </a:t>
            </a:r>
            <a:r>
              <a:rPr lang="uk-UA" altLang="uk-UA" sz="1400" i="1" dirty="0">
                <a:latin typeface="Arial" charset="0"/>
                <a:cs typeface="Times New Roman" pitchFamily="18" charset="0"/>
              </a:rPr>
              <a:t>Сукупність значень одного з атрибутів для всіх однотипних об</a:t>
            </a:r>
            <a:r>
              <a:rPr lang="ru-RU" altLang="uk-UA" sz="1400" i="1" dirty="0">
                <a:latin typeface="Arial" charset="0"/>
                <a:cs typeface="Times New Roman" pitchFamily="18" charset="0"/>
              </a:rPr>
              <a:t>’</a:t>
            </a:r>
            <a:r>
              <a:rPr lang="uk-UA" altLang="uk-UA" sz="1400" i="1" dirty="0" err="1">
                <a:latin typeface="Arial" charset="0"/>
                <a:cs typeface="Times New Roman" pitchFamily="18" charset="0"/>
              </a:rPr>
              <a:t>єктів</a:t>
            </a:r>
            <a:r>
              <a:rPr lang="uk-UA" altLang="uk-UA" sz="1400" i="1" dirty="0">
                <a:latin typeface="Arial" charset="0"/>
                <a:cs typeface="Times New Roman" pitchFamily="18" charset="0"/>
              </a:rPr>
              <a:t>.</a:t>
            </a:r>
            <a:endParaRPr lang="uk-UA" altLang="uk-UA" dirty="0">
              <a:latin typeface="Arial" charset="0"/>
            </a:endParaRPr>
          </a:p>
        </p:txBody>
      </p:sp>
      <p:sp>
        <p:nvSpPr>
          <p:cNvPr id="15364" name="Rectangle 4"/>
          <p:cNvSpPr>
            <a:spLocks noChangeArrowheads="1"/>
          </p:cNvSpPr>
          <p:nvPr/>
        </p:nvSpPr>
        <p:spPr bwMode="auto">
          <a:xfrm>
            <a:off x="571500" y="2214563"/>
            <a:ext cx="484187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uk-UA" altLang="uk-UA" sz="2800" dirty="0">
                <a:cs typeface="Times New Roman" pitchFamily="18" charset="0"/>
              </a:rPr>
              <a:t> 5. </a:t>
            </a:r>
            <a:r>
              <a:rPr lang="uk-UA" altLang="uk-UA" sz="2400" dirty="0">
                <a:cs typeface="Times New Roman" pitchFamily="18" charset="0"/>
              </a:rPr>
              <a:t>Структура таблиці визначається:</a:t>
            </a:r>
            <a:endParaRPr lang="uk-UA" altLang="uk-UA" sz="2400" dirty="0"/>
          </a:p>
        </p:txBody>
      </p:sp>
      <p:sp>
        <p:nvSpPr>
          <p:cNvPr id="15365" name="Rectangle 5"/>
          <p:cNvSpPr>
            <a:spLocks noChangeArrowheads="1"/>
          </p:cNvSpPr>
          <p:nvPr/>
        </p:nvSpPr>
        <p:spPr bwMode="auto">
          <a:xfrm>
            <a:off x="571500" y="2857500"/>
            <a:ext cx="251142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uk-UA" altLang="uk-UA" sz="1400" b="1" i="1" dirty="0">
                <a:latin typeface="Arial" charset="0"/>
                <a:cs typeface="Times New Roman" pitchFamily="18" charset="0"/>
              </a:rPr>
              <a:t>     А.</a:t>
            </a:r>
            <a:r>
              <a:rPr lang="uk-UA" altLang="uk-UA" sz="1400" i="1" dirty="0">
                <a:latin typeface="Arial" charset="0"/>
                <a:cs typeface="Times New Roman" pitchFamily="18" charset="0"/>
              </a:rPr>
              <a:t> Розмірністю таблиці;</a:t>
            </a:r>
            <a:endParaRPr lang="uk-UA" altLang="uk-UA" dirty="0">
              <a:latin typeface="Arial" charset="0"/>
            </a:endParaRPr>
          </a:p>
        </p:txBody>
      </p:sp>
      <p:sp>
        <p:nvSpPr>
          <p:cNvPr id="15366" name="Rectangle 6"/>
          <p:cNvSpPr>
            <a:spLocks noChangeArrowheads="1"/>
          </p:cNvSpPr>
          <p:nvPr/>
        </p:nvSpPr>
        <p:spPr bwMode="auto">
          <a:xfrm>
            <a:off x="0" y="3214688"/>
            <a:ext cx="4614863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uk-UA" altLang="uk-UA" sz="1400" i="1">
                <a:latin typeface="Arial" charset="0"/>
                <a:cs typeface="Times New Roman" pitchFamily="18" charset="0"/>
              </a:rPr>
              <a:t>               </a:t>
            </a:r>
            <a:r>
              <a:rPr lang="uk-UA" altLang="uk-UA" sz="1400" b="1" i="1">
                <a:latin typeface="Arial" charset="0"/>
                <a:cs typeface="Times New Roman" pitchFamily="18" charset="0"/>
              </a:rPr>
              <a:t>Б.</a:t>
            </a:r>
            <a:r>
              <a:rPr lang="uk-UA" altLang="uk-UA" sz="1400" i="1">
                <a:latin typeface="Arial" charset="0"/>
                <a:cs typeface="Times New Roman" pitchFamily="18" charset="0"/>
              </a:rPr>
              <a:t> Списком найменувань стовбців таблиці.</a:t>
            </a:r>
            <a:endParaRPr lang="uk-UA" altLang="uk-UA">
              <a:latin typeface="Arial" charset="0"/>
            </a:endParaRPr>
          </a:p>
        </p:txBody>
      </p:sp>
      <p:sp>
        <p:nvSpPr>
          <p:cNvPr id="15367" name="Rectangle 7"/>
          <p:cNvSpPr>
            <a:spLocks noChangeArrowheads="1"/>
          </p:cNvSpPr>
          <p:nvPr/>
        </p:nvSpPr>
        <p:spPr bwMode="auto">
          <a:xfrm>
            <a:off x="0" y="3571875"/>
            <a:ext cx="5935663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uk-UA" altLang="uk-UA" sz="1400" i="1">
                <a:latin typeface="Arial" charset="0"/>
                <a:cs typeface="Times New Roman" pitchFamily="18" charset="0"/>
              </a:rPr>
              <a:t>             </a:t>
            </a:r>
            <a:r>
              <a:rPr lang="uk-UA" altLang="uk-UA" sz="1400" b="1" i="1">
                <a:latin typeface="Arial" charset="0"/>
                <a:cs typeface="Times New Roman" pitchFamily="18" charset="0"/>
              </a:rPr>
              <a:t>В. </a:t>
            </a:r>
            <a:r>
              <a:rPr lang="uk-UA" altLang="uk-UA" sz="1400" i="1">
                <a:latin typeface="Arial" charset="0"/>
                <a:cs typeface="Times New Roman" pitchFamily="18" charset="0"/>
              </a:rPr>
              <a:t>Списком найменувань стовбців і номерів рядків таблиць.</a:t>
            </a:r>
            <a:endParaRPr lang="uk-UA" altLang="uk-UA">
              <a:latin typeface="Arial" charset="0"/>
            </a:endParaRPr>
          </a:p>
        </p:txBody>
      </p:sp>
      <p:sp>
        <p:nvSpPr>
          <p:cNvPr id="15368" name="Rectangle 8"/>
          <p:cNvSpPr>
            <a:spLocks noChangeArrowheads="1"/>
          </p:cNvSpPr>
          <p:nvPr/>
        </p:nvSpPr>
        <p:spPr bwMode="auto">
          <a:xfrm>
            <a:off x="642938" y="4429125"/>
            <a:ext cx="3795712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uk-UA" altLang="uk-UA" sz="2800" dirty="0">
                <a:cs typeface="Times New Roman" pitchFamily="18" charset="0"/>
              </a:rPr>
              <a:t>6. </a:t>
            </a:r>
            <a:r>
              <a:rPr lang="uk-UA" altLang="uk-UA" sz="2400" dirty="0">
                <a:cs typeface="Times New Roman" pitchFamily="18" charset="0"/>
              </a:rPr>
              <a:t>Полем даних називають:</a:t>
            </a:r>
            <a:endParaRPr lang="uk-UA" altLang="uk-UA" sz="2400" dirty="0"/>
          </a:p>
        </p:txBody>
      </p:sp>
      <p:sp>
        <p:nvSpPr>
          <p:cNvPr id="15369" name="Rectangle 9"/>
          <p:cNvSpPr>
            <a:spLocks noChangeArrowheads="1"/>
          </p:cNvSpPr>
          <p:nvPr/>
        </p:nvSpPr>
        <p:spPr bwMode="auto">
          <a:xfrm>
            <a:off x="428625" y="5000625"/>
            <a:ext cx="460057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uk-UA" altLang="uk-UA" sz="1400" b="1" i="1">
                <a:latin typeface="Arial" charset="0"/>
                <a:cs typeface="Times New Roman" pitchFamily="18" charset="0"/>
              </a:rPr>
              <a:t>     А. </a:t>
            </a:r>
            <a:r>
              <a:rPr lang="uk-UA" altLang="uk-UA" sz="1400" i="1">
                <a:latin typeface="Arial" charset="0"/>
                <a:cs typeface="Times New Roman" pitchFamily="18" charset="0"/>
              </a:rPr>
              <a:t>Значення атрибуту для конкретного об</a:t>
            </a:r>
            <a:r>
              <a:rPr lang="ru-RU" altLang="uk-UA" sz="1400" i="1">
                <a:latin typeface="Arial" charset="0"/>
                <a:cs typeface="Times New Roman" pitchFamily="18" charset="0"/>
              </a:rPr>
              <a:t>’</a:t>
            </a:r>
            <a:r>
              <a:rPr lang="uk-UA" altLang="uk-UA" sz="1400" i="1">
                <a:latin typeface="Arial" charset="0"/>
                <a:cs typeface="Times New Roman" pitchFamily="18" charset="0"/>
              </a:rPr>
              <a:t>єкту;</a:t>
            </a:r>
            <a:endParaRPr lang="uk-UA" altLang="uk-UA">
              <a:latin typeface="Arial" charset="0"/>
            </a:endParaRPr>
          </a:p>
        </p:txBody>
      </p:sp>
      <p:sp>
        <p:nvSpPr>
          <p:cNvPr id="15370" name="Rectangle 10"/>
          <p:cNvSpPr>
            <a:spLocks noChangeArrowheads="1"/>
          </p:cNvSpPr>
          <p:nvPr/>
        </p:nvSpPr>
        <p:spPr bwMode="auto">
          <a:xfrm>
            <a:off x="500063" y="5143500"/>
            <a:ext cx="44291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tabLst>
                <a:tab pos="5940425" algn="r"/>
              </a:tabLst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tabLst>
                <a:tab pos="5940425" algn="r"/>
              </a:tabLst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tabLst>
                <a:tab pos="5940425" algn="r"/>
              </a:tabLst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tabLst>
                <a:tab pos="5940425" algn="r"/>
              </a:tabLst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tabLst>
                <a:tab pos="5940425" algn="r"/>
              </a:tabLst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tabLst>
                <a:tab pos="5940425" algn="r"/>
              </a:tabLs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tabLst>
                <a:tab pos="5940425" algn="r"/>
              </a:tabLs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tabLst>
                <a:tab pos="5940425" algn="r"/>
              </a:tabLs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tabLst>
                <a:tab pos="5940425" algn="r"/>
              </a:tabLs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uk-UA" altLang="uk-UA" sz="1400" i="1">
                <a:latin typeface="Arial" charset="0"/>
                <a:cs typeface="Times New Roman" pitchFamily="18" charset="0"/>
              </a:rPr>
              <a:t/>
            </a:r>
            <a:br>
              <a:rPr lang="uk-UA" altLang="uk-UA" sz="1400" i="1">
                <a:latin typeface="Arial" charset="0"/>
                <a:cs typeface="Times New Roman" pitchFamily="18" charset="0"/>
              </a:rPr>
            </a:br>
            <a:r>
              <a:rPr lang="uk-UA" altLang="uk-UA" sz="1400" b="1" i="1">
                <a:latin typeface="Arial" charset="0"/>
                <a:cs typeface="Times New Roman" pitchFamily="18" charset="0"/>
              </a:rPr>
              <a:t>  Б. </a:t>
            </a:r>
            <a:r>
              <a:rPr lang="uk-UA" altLang="uk-UA" sz="1400" i="1">
                <a:latin typeface="Arial" charset="0"/>
                <a:cs typeface="Times New Roman" pitchFamily="18" charset="0"/>
              </a:rPr>
              <a:t>Елемент структури таблиці;</a:t>
            </a:r>
            <a:endParaRPr lang="uk-UA" altLang="uk-UA">
              <a:latin typeface="Arial" charset="0"/>
            </a:endParaRPr>
          </a:p>
        </p:txBody>
      </p:sp>
      <p:sp>
        <p:nvSpPr>
          <p:cNvPr id="15371" name="Rectangle 11"/>
          <p:cNvSpPr>
            <a:spLocks noChangeArrowheads="1"/>
          </p:cNvSpPr>
          <p:nvPr/>
        </p:nvSpPr>
        <p:spPr bwMode="auto">
          <a:xfrm>
            <a:off x="428625" y="5715000"/>
            <a:ext cx="5326063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uk-UA" altLang="uk-UA" sz="1400" i="1">
                <a:latin typeface="Arial" charset="0"/>
                <a:cs typeface="Times New Roman" pitchFamily="18" charset="0"/>
              </a:rPr>
              <a:t> </a:t>
            </a:r>
            <a:r>
              <a:rPr lang="uk-UA" altLang="uk-UA" sz="1400" b="1" i="1">
                <a:latin typeface="Arial" charset="0"/>
                <a:cs typeface="Times New Roman" pitchFamily="18" charset="0"/>
              </a:rPr>
              <a:t> В. </a:t>
            </a:r>
            <a:r>
              <a:rPr lang="uk-UA" altLang="uk-UA" sz="1400" i="1">
                <a:latin typeface="Arial" charset="0"/>
                <a:cs typeface="Times New Roman" pitchFamily="18" charset="0"/>
              </a:rPr>
              <a:t>Список значень атрибуту для всіх однотипних об</a:t>
            </a:r>
            <a:r>
              <a:rPr lang="ru-RU" altLang="uk-UA" sz="1400" i="1">
                <a:latin typeface="Arial" charset="0"/>
                <a:cs typeface="Times New Roman" pitchFamily="18" charset="0"/>
              </a:rPr>
              <a:t>’</a:t>
            </a:r>
            <a:r>
              <a:rPr lang="uk-UA" altLang="uk-UA" sz="1400" i="1">
                <a:latin typeface="Arial" charset="0"/>
                <a:cs typeface="Times New Roman" pitchFamily="18" charset="0"/>
              </a:rPr>
              <a:t>єктів.</a:t>
            </a:r>
            <a:endParaRPr lang="uk-UA" altLang="uk-UA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3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3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53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53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53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53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536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53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53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53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3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53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53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4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53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53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3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53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53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536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153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 nodeType="clickPar">
                      <p:stCondLst>
                        <p:cond delay="indefinite"/>
                      </p:stCondLst>
                      <p:childTnLst>
                        <p:par>
                          <p:cTn id="5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53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53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6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53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53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6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53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53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7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153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153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 nodeType="clickPar">
                      <p:stCondLst>
                        <p:cond delay="indefinite"/>
                      </p:stCondLst>
                      <p:childTnLst>
                        <p:par>
                          <p:cTn id="7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9" presetID="3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153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153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1537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153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1" grpId="0"/>
      <p:bldP spid="15361" grpId="1"/>
      <p:bldP spid="15362" grpId="0"/>
      <p:bldP spid="15363" grpId="0"/>
      <p:bldP spid="15364" grpId="0"/>
      <p:bldP spid="15365" grpId="0"/>
      <p:bldP spid="15366" grpId="0"/>
      <p:bldP spid="15367" grpId="0"/>
      <p:bldP spid="15367" grpId="1"/>
      <p:bldP spid="15368" grpId="0"/>
      <p:bldP spid="15369" grpId="0"/>
      <p:bldP spid="15370" grpId="0"/>
      <p:bldP spid="15370" grpId="1"/>
      <p:bldP spid="1537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642938" y="357188"/>
            <a:ext cx="8229601" cy="1143000"/>
          </a:xfrm>
        </p:spPr>
        <p:txBody>
          <a:bodyPr rtlCol="0">
            <a:normAutofit fontScale="90000"/>
          </a:bodyPr>
          <a:lstStyle/>
          <a:p>
            <a:pPr defTabSz="530225" fontAlgn="auto">
              <a:spcAft>
                <a:spcPts val="0"/>
              </a:spcAft>
              <a:defRPr/>
            </a:pPr>
            <a:r>
              <a:rPr lang="uk-UA" sz="3100" dirty="0"/>
              <a:t>7. </a:t>
            </a:r>
            <a:r>
              <a:rPr lang="uk-UA" sz="2700" dirty="0"/>
              <a:t>Ключовим полем таблиці називають:</a:t>
            </a:r>
            <a:r>
              <a:rPr lang="uk-UA" dirty="0"/>
              <a:t/>
            </a:r>
            <a:br>
              <a:rPr lang="uk-UA" dirty="0"/>
            </a:br>
            <a:endParaRPr lang="uk-UA" dirty="0"/>
          </a:p>
        </p:txBody>
      </p:sp>
      <p:sp>
        <p:nvSpPr>
          <p:cNvPr id="14337" name="Rectangle 1"/>
          <p:cNvSpPr>
            <a:spLocks noChangeArrowheads="1"/>
          </p:cNvSpPr>
          <p:nvPr/>
        </p:nvSpPr>
        <p:spPr bwMode="auto">
          <a:xfrm>
            <a:off x="142875" y="857250"/>
            <a:ext cx="537527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uk-UA" altLang="uk-UA" sz="1400" i="1">
                <a:latin typeface="Arial" charset="0"/>
                <a:cs typeface="Times New Roman" pitchFamily="18" charset="0"/>
              </a:rPr>
              <a:t>             </a:t>
            </a:r>
            <a:r>
              <a:rPr lang="uk-UA" altLang="uk-UA" sz="1400" b="1" i="1">
                <a:latin typeface="Arial" charset="0"/>
                <a:cs typeface="Times New Roman" pitchFamily="18" charset="0"/>
              </a:rPr>
              <a:t>А. </a:t>
            </a:r>
            <a:r>
              <a:rPr lang="uk-UA" altLang="uk-UA" sz="1400" i="1">
                <a:latin typeface="Arial" charset="0"/>
                <a:cs typeface="Times New Roman" pitchFamily="18" charset="0"/>
              </a:rPr>
              <a:t>Рядок таблиці, що містить унікальну інформацію;</a:t>
            </a:r>
            <a:endParaRPr lang="uk-UA" altLang="uk-UA">
              <a:latin typeface="Arial" charset="0"/>
            </a:endParaRPr>
          </a:p>
        </p:txBody>
      </p:sp>
      <p:sp>
        <p:nvSpPr>
          <p:cNvPr id="14338" name="Rectangle 2"/>
          <p:cNvSpPr>
            <a:spLocks noChangeArrowheads="1"/>
          </p:cNvSpPr>
          <p:nvPr/>
        </p:nvSpPr>
        <p:spPr bwMode="auto">
          <a:xfrm>
            <a:off x="0" y="1143000"/>
            <a:ext cx="81724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uk-UA" altLang="uk-UA" sz="1400" i="1" dirty="0">
                <a:latin typeface="Arial" charset="0"/>
                <a:cs typeface="Times New Roman" pitchFamily="18" charset="0"/>
              </a:rPr>
              <a:t>              </a:t>
            </a:r>
            <a:r>
              <a:rPr lang="uk-UA" altLang="uk-UA" sz="1400" b="1" i="1" dirty="0">
                <a:latin typeface="Arial" charset="0"/>
                <a:cs typeface="Times New Roman" pitchFamily="18" charset="0"/>
              </a:rPr>
              <a:t>Б.</a:t>
            </a:r>
            <a:r>
              <a:rPr lang="uk-UA" altLang="uk-UA" sz="1400" i="1" dirty="0">
                <a:latin typeface="Arial" charset="0"/>
                <a:cs typeface="Times New Roman" pitchFamily="18" charset="0"/>
              </a:rPr>
              <a:t>Сукупність полів таблиці, які однозначно визначають кожен її рядок;</a:t>
            </a:r>
            <a:endParaRPr lang="uk-UA" altLang="uk-UA" dirty="0">
              <a:latin typeface="Arial" charset="0"/>
            </a:endParaRPr>
          </a:p>
        </p:txBody>
      </p:sp>
      <p:sp>
        <p:nvSpPr>
          <p:cNvPr id="14339" name="Rectangle 3"/>
          <p:cNvSpPr>
            <a:spLocks noChangeArrowheads="1"/>
          </p:cNvSpPr>
          <p:nvPr/>
        </p:nvSpPr>
        <p:spPr bwMode="auto">
          <a:xfrm>
            <a:off x="0" y="1428750"/>
            <a:ext cx="5691188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uk-UA" altLang="uk-UA" sz="1400" i="1">
                <a:latin typeface="Arial" charset="0"/>
                <a:cs typeface="Times New Roman" pitchFamily="18" charset="0"/>
              </a:rPr>
              <a:t>            </a:t>
            </a:r>
            <a:r>
              <a:rPr lang="uk-UA" altLang="uk-UA" sz="1400" b="1" i="1">
                <a:latin typeface="Arial" charset="0"/>
                <a:cs typeface="Times New Roman" pitchFamily="18" charset="0"/>
              </a:rPr>
              <a:t>В. </a:t>
            </a:r>
            <a:r>
              <a:rPr lang="uk-UA" altLang="uk-UA" sz="1400" i="1">
                <a:latin typeface="Arial" charset="0"/>
                <a:cs typeface="Times New Roman" pitchFamily="18" charset="0"/>
              </a:rPr>
              <a:t>Стовбець таблиці, що містить унікальну інформацію.</a:t>
            </a:r>
            <a:endParaRPr lang="uk-UA" altLang="uk-UA">
              <a:latin typeface="Arial" charset="0"/>
            </a:endParaRPr>
          </a:p>
        </p:txBody>
      </p:sp>
      <p:sp>
        <p:nvSpPr>
          <p:cNvPr id="14340" name="Rectangle 4"/>
          <p:cNvSpPr>
            <a:spLocks noChangeArrowheads="1"/>
          </p:cNvSpPr>
          <p:nvPr/>
        </p:nvSpPr>
        <p:spPr bwMode="auto">
          <a:xfrm>
            <a:off x="714375" y="2357765"/>
            <a:ext cx="3199979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uk-UA" altLang="uk-UA" sz="2800" dirty="0" smtClean="0">
                <a:cs typeface="Times New Roman" pitchFamily="18" charset="0"/>
              </a:rPr>
              <a:t>8. </a:t>
            </a:r>
            <a:r>
              <a:rPr lang="uk-UA" altLang="uk-UA" sz="2400" dirty="0" smtClean="0">
                <a:cs typeface="Times New Roman" pitchFamily="18" charset="0"/>
              </a:rPr>
              <a:t>Таблиця </a:t>
            </a:r>
            <a:r>
              <a:rPr lang="uk-UA" altLang="uk-UA" sz="2400" dirty="0">
                <a:cs typeface="Times New Roman" pitchFamily="18" charset="0"/>
              </a:rPr>
              <a:t>може мати:</a:t>
            </a:r>
            <a:endParaRPr lang="uk-UA" altLang="uk-UA" sz="2400" dirty="0"/>
          </a:p>
        </p:txBody>
      </p:sp>
      <p:sp>
        <p:nvSpPr>
          <p:cNvPr id="14341" name="Rectangle 5"/>
          <p:cNvSpPr>
            <a:spLocks noChangeArrowheads="1"/>
          </p:cNvSpPr>
          <p:nvPr/>
        </p:nvSpPr>
        <p:spPr bwMode="auto">
          <a:xfrm>
            <a:off x="285750" y="2928938"/>
            <a:ext cx="2967038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uk-UA" altLang="uk-UA" sz="1400" i="1" dirty="0">
                <a:latin typeface="Arial" charset="0"/>
                <a:cs typeface="Times New Roman" pitchFamily="18" charset="0"/>
              </a:rPr>
              <a:t>        </a:t>
            </a:r>
            <a:r>
              <a:rPr lang="uk-UA" altLang="uk-UA" sz="1400" b="1" i="1" dirty="0">
                <a:latin typeface="Arial" charset="0"/>
                <a:cs typeface="Times New Roman" pitchFamily="18" charset="0"/>
              </a:rPr>
              <a:t>А.</a:t>
            </a:r>
            <a:r>
              <a:rPr lang="uk-UA" altLang="uk-UA" sz="1400" i="1" dirty="0">
                <a:latin typeface="Arial" charset="0"/>
                <a:cs typeface="Times New Roman" pitchFamily="18" charset="0"/>
              </a:rPr>
              <a:t> Лише одне ключове поле;</a:t>
            </a:r>
            <a:endParaRPr lang="uk-UA" altLang="uk-UA" dirty="0">
              <a:latin typeface="Arial" charset="0"/>
            </a:endParaRPr>
          </a:p>
        </p:txBody>
      </p:sp>
      <p:sp>
        <p:nvSpPr>
          <p:cNvPr id="14342" name="Rectangle 6"/>
          <p:cNvSpPr>
            <a:spLocks noChangeArrowheads="1"/>
          </p:cNvSpPr>
          <p:nvPr/>
        </p:nvSpPr>
        <p:spPr bwMode="auto">
          <a:xfrm>
            <a:off x="357188" y="3214688"/>
            <a:ext cx="28321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uk-UA" altLang="uk-UA" sz="1400" i="1">
                <a:latin typeface="Arial" charset="0"/>
                <a:cs typeface="Times New Roman" pitchFamily="18" charset="0"/>
              </a:rPr>
              <a:t>    </a:t>
            </a:r>
            <a:r>
              <a:rPr lang="uk-UA" altLang="uk-UA" sz="1400" b="1" i="1">
                <a:latin typeface="Arial" charset="0"/>
                <a:cs typeface="Times New Roman" pitchFamily="18" charset="0"/>
              </a:rPr>
              <a:t> Б. </a:t>
            </a:r>
            <a:r>
              <a:rPr lang="uk-UA" altLang="uk-UA" sz="1400" i="1">
                <a:latin typeface="Arial" charset="0"/>
                <a:cs typeface="Times New Roman" pitchFamily="18" charset="0"/>
              </a:rPr>
              <a:t>Лише два ключових полів;</a:t>
            </a:r>
            <a:endParaRPr lang="uk-UA" altLang="uk-UA">
              <a:latin typeface="Arial" charset="0"/>
            </a:endParaRPr>
          </a:p>
        </p:txBody>
      </p:sp>
      <p:sp>
        <p:nvSpPr>
          <p:cNvPr id="14343" name="Rectangle 7"/>
          <p:cNvSpPr>
            <a:spLocks noChangeArrowheads="1"/>
          </p:cNvSpPr>
          <p:nvPr/>
        </p:nvSpPr>
        <p:spPr bwMode="auto">
          <a:xfrm>
            <a:off x="357188" y="3500438"/>
            <a:ext cx="3500437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uk-UA" altLang="uk-UA" sz="1400" b="1" i="1">
                <a:latin typeface="Arial" charset="0"/>
                <a:cs typeface="Times New Roman" pitchFamily="18" charset="0"/>
              </a:rPr>
              <a:t>   В. </a:t>
            </a:r>
            <a:r>
              <a:rPr lang="uk-UA" altLang="uk-UA" sz="1400" i="1">
                <a:latin typeface="Arial" charset="0"/>
                <a:cs typeface="Times New Roman" pitchFamily="18" charset="0"/>
              </a:rPr>
              <a:t>Довільну кількість ключових полів.</a:t>
            </a:r>
            <a:endParaRPr lang="uk-UA" altLang="uk-UA">
              <a:latin typeface="Arial" charset="0"/>
            </a:endParaRPr>
          </a:p>
        </p:txBody>
      </p:sp>
      <p:sp>
        <p:nvSpPr>
          <p:cNvPr id="14344" name="Rectangle 8"/>
          <p:cNvSpPr>
            <a:spLocks noChangeArrowheads="1"/>
          </p:cNvSpPr>
          <p:nvPr/>
        </p:nvSpPr>
        <p:spPr bwMode="auto">
          <a:xfrm>
            <a:off x="428625" y="4357688"/>
            <a:ext cx="415925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uk-UA" altLang="uk-UA" sz="2800" dirty="0">
                <a:cs typeface="Times New Roman" pitchFamily="18" charset="0"/>
              </a:rPr>
              <a:t>9. </a:t>
            </a:r>
            <a:r>
              <a:rPr lang="uk-UA" altLang="uk-UA" sz="2400" dirty="0">
                <a:cs typeface="Times New Roman" pitchFamily="18" charset="0"/>
              </a:rPr>
              <a:t>Запитом в СУБД називають:</a:t>
            </a:r>
            <a:endParaRPr lang="uk-UA" altLang="uk-UA" sz="2400" dirty="0"/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428625" y="4857750"/>
            <a:ext cx="6313488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uk-UA" altLang="uk-UA" sz="1400" b="1" i="1">
                <a:latin typeface="Arial" charset="0"/>
                <a:cs typeface="Times New Roman" pitchFamily="18" charset="0"/>
              </a:rPr>
              <a:t>     А. </a:t>
            </a:r>
            <a:r>
              <a:rPr lang="uk-UA" altLang="uk-UA" sz="1400" i="1">
                <a:latin typeface="Arial" charset="0"/>
                <a:cs typeface="Times New Roman" pitchFamily="18" charset="0"/>
              </a:rPr>
              <a:t>Таблицю, відсортовану по зростанню або спаданню значень поля;</a:t>
            </a:r>
            <a:endParaRPr lang="uk-UA" altLang="uk-UA">
              <a:latin typeface="Arial" charset="0"/>
            </a:endParaRPr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357188" y="5143500"/>
            <a:ext cx="8174037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uk-UA" altLang="uk-UA" sz="1400" i="1">
                <a:latin typeface="Arial" charset="0"/>
                <a:cs typeface="Times New Roman" pitchFamily="18" charset="0"/>
              </a:rPr>
              <a:t>     </a:t>
            </a:r>
            <a:r>
              <a:rPr lang="uk-UA" altLang="uk-UA" sz="1400" b="1" i="1">
                <a:latin typeface="Arial" charset="0"/>
                <a:cs typeface="Times New Roman" pitchFamily="18" charset="0"/>
              </a:rPr>
              <a:t>Б. </a:t>
            </a:r>
            <a:r>
              <a:rPr lang="uk-UA" altLang="uk-UA" sz="1400" i="1">
                <a:latin typeface="Arial" charset="0"/>
                <a:cs typeface="Times New Roman" pitchFamily="18" charset="0"/>
              </a:rPr>
              <a:t>Таблицю, одержану з вихідної або з сукупності зв’язаних таблиць шляхом вибору рядків, </a:t>
            </a:r>
          </a:p>
          <a:p>
            <a:r>
              <a:rPr lang="uk-UA" altLang="uk-UA" sz="1400" i="1">
                <a:latin typeface="Arial" charset="0"/>
                <a:cs typeface="Times New Roman" pitchFamily="18" charset="0"/>
              </a:rPr>
              <a:t>         які задовольняють поставлену умову;</a:t>
            </a:r>
            <a:endParaRPr lang="uk-UA" altLang="uk-UA">
              <a:latin typeface="Arial" charset="0"/>
            </a:endParaRPr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285750" y="5643563"/>
            <a:ext cx="7310586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uk-UA" altLang="uk-UA" sz="1400" b="1" i="1" dirty="0">
                <a:latin typeface="Arial" charset="0"/>
                <a:cs typeface="Times New Roman" pitchFamily="18" charset="0"/>
              </a:rPr>
              <a:t>    В. </a:t>
            </a:r>
            <a:r>
              <a:rPr lang="uk-UA" altLang="uk-UA" sz="1400" i="1" dirty="0">
                <a:latin typeface="Arial" charset="0"/>
                <a:cs typeface="Times New Roman" pitchFamily="18" charset="0"/>
              </a:rPr>
              <a:t>Лише таблицю, одержану із сукупності зв'язаних таблиць.</a:t>
            </a:r>
            <a:endParaRPr lang="uk-UA" altLang="uk-UA" dirty="0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3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3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43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43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43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43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3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43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43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4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43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43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3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43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43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143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 nodeType="clickPar">
                      <p:stCondLst>
                        <p:cond delay="indefinite"/>
                      </p:stCondLst>
                      <p:childTnLst>
                        <p:par>
                          <p:cTn id="5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43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43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6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0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0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6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7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 nodeType="clickPar">
                      <p:stCondLst>
                        <p:cond delay="indefinite"/>
                      </p:stCondLst>
                      <p:childTnLst>
                        <p:par>
                          <p:cTn id="7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9" presetID="3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7" grpId="0"/>
      <p:bldP spid="14338" grpId="0"/>
      <p:bldP spid="14338" grpId="1"/>
      <p:bldP spid="14339" grpId="0"/>
      <p:bldP spid="14340" grpId="0"/>
      <p:bldP spid="14341" grpId="0"/>
      <p:bldP spid="14341" grpId="1"/>
      <p:bldP spid="14342" grpId="0"/>
      <p:bldP spid="14343" grpId="0"/>
      <p:bldP spid="14344" grpId="0"/>
      <p:bldP spid="1025" grpId="0"/>
      <p:bldP spid="1026" grpId="0"/>
      <p:bldP spid="1026" grpId="1"/>
      <p:bldP spid="102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title"/>
          </p:nvPr>
        </p:nvSpPr>
        <p:spPr>
          <a:xfrm>
            <a:off x="-1214438" y="357188"/>
            <a:ext cx="8229601" cy="1143000"/>
          </a:xfrm>
        </p:spPr>
        <p:txBody>
          <a:bodyPr/>
          <a:lstStyle/>
          <a:p>
            <a:r>
              <a:rPr lang="uk-UA" altLang="uk-UA" sz="2800" dirty="0" smtClean="0"/>
              <a:t>10. </a:t>
            </a:r>
            <a:r>
              <a:rPr lang="uk-UA" altLang="uk-UA" sz="2400" dirty="0" smtClean="0"/>
              <a:t>Формою СУБД називають:</a:t>
            </a:r>
            <a:br>
              <a:rPr lang="uk-UA" altLang="uk-UA" sz="2400" dirty="0" smtClean="0"/>
            </a:br>
            <a:endParaRPr lang="uk-UA" altLang="uk-UA" sz="2400" dirty="0" smtClean="0"/>
          </a:p>
        </p:txBody>
      </p:sp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714375" y="785813"/>
            <a:ext cx="52165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uk-UA" altLang="uk-UA" sz="1400" i="1">
                <a:latin typeface="Arial" charset="0"/>
                <a:cs typeface="Times New Roman" pitchFamily="18" charset="0"/>
              </a:rPr>
              <a:t>                 </a:t>
            </a:r>
          </a:p>
          <a:p>
            <a:r>
              <a:rPr lang="uk-UA" altLang="uk-UA" sz="1400" b="1" i="1">
                <a:latin typeface="Arial" charset="0"/>
                <a:cs typeface="Times New Roman" pitchFamily="18" charset="0"/>
              </a:rPr>
              <a:t>     А. </a:t>
            </a:r>
            <a:r>
              <a:rPr lang="uk-UA" altLang="uk-UA" sz="1400" i="1">
                <a:latin typeface="Arial" charset="0"/>
                <a:cs typeface="Times New Roman" pitchFamily="18" charset="0"/>
              </a:rPr>
              <a:t>Вікно на екрані комп</a:t>
            </a:r>
            <a:r>
              <a:rPr lang="ru-RU" altLang="uk-UA" sz="1400" i="1">
                <a:latin typeface="Arial" charset="0"/>
                <a:cs typeface="Times New Roman" pitchFamily="18" charset="0"/>
              </a:rPr>
              <a:t>’</a:t>
            </a:r>
            <a:r>
              <a:rPr lang="uk-UA" altLang="uk-UA" sz="1400" i="1">
                <a:latin typeface="Arial" charset="0"/>
                <a:cs typeface="Times New Roman" pitchFamily="18" charset="0"/>
              </a:rPr>
              <a:t>ютера з місцем для вводу даних;</a:t>
            </a:r>
            <a:endParaRPr lang="uk-UA" altLang="uk-UA">
              <a:latin typeface="Arial" charset="0"/>
            </a:endParaRPr>
          </a:p>
        </p:txBody>
      </p:sp>
      <p:sp>
        <p:nvSpPr>
          <p:cNvPr id="18434" name="Rectangle 2"/>
          <p:cNvSpPr>
            <a:spLocks noChangeArrowheads="1"/>
          </p:cNvSpPr>
          <p:nvPr/>
        </p:nvSpPr>
        <p:spPr bwMode="auto">
          <a:xfrm>
            <a:off x="500063" y="1285875"/>
            <a:ext cx="330041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uk-UA" altLang="uk-UA" sz="1400" i="1">
                <a:latin typeface="Arial" charset="0"/>
                <a:cs typeface="Times New Roman" pitchFamily="18" charset="0"/>
              </a:rPr>
              <a:t>        </a:t>
            </a:r>
            <a:r>
              <a:rPr lang="uk-UA" altLang="uk-UA" sz="1400" b="1" i="1">
                <a:latin typeface="Arial" charset="0"/>
                <a:cs typeface="Times New Roman" pitchFamily="18" charset="0"/>
              </a:rPr>
              <a:t>Б.</a:t>
            </a:r>
            <a:r>
              <a:rPr lang="uk-UA" altLang="uk-UA" sz="1400" i="1">
                <a:latin typeface="Arial" charset="0"/>
                <a:cs typeface="Times New Roman" pitchFamily="18" charset="0"/>
              </a:rPr>
              <a:t> Позначення поля бази даних; </a:t>
            </a:r>
            <a:endParaRPr lang="uk-UA" altLang="uk-UA">
              <a:latin typeface="Arial" charset="0"/>
            </a:endParaRPr>
          </a:p>
        </p:txBody>
      </p:sp>
      <p:sp>
        <p:nvSpPr>
          <p:cNvPr id="18435" name="Rectangle 3"/>
          <p:cNvSpPr>
            <a:spLocks noChangeArrowheads="1"/>
          </p:cNvSpPr>
          <p:nvPr/>
        </p:nvSpPr>
        <p:spPr bwMode="auto">
          <a:xfrm>
            <a:off x="500063" y="1571625"/>
            <a:ext cx="6249987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uk-UA" altLang="uk-UA" sz="1400" b="1" i="1" dirty="0" smtClean="0">
                <a:latin typeface="Arial" charset="0"/>
                <a:cs typeface="Times New Roman" pitchFamily="18" charset="0"/>
              </a:rPr>
              <a:t>      В. </a:t>
            </a:r>
            <a:r>
              <a:rPr lang="uk-UA" altLang="uk-UA" sz="1400" i="1" dirty="0" smtClean="0">
                <a:latin typeface="Arial" charset="0"/>
                <a:cs typeface="Times New Roman" pitchFamily="18" charset="0"/>
              </a:rPr>
              <a:t>Виведення значень таблиці, у зручному для користувача вигляді.</a:t>
            </a:r>
            <a:endParaRPr lang="uk-UA" altLang="uk-UA" sz="800" dirty="0" smtClean="0">
              <a:latin typeface="Arial" charset="0"/>
            </a:endParaRPr>
          </a:p>
          <a:p>
            <a:pPr eaLnBrk="0" hangingPunct="0"/>
            <a:endParaRPr lang="uk-UA" altLang="uk-UA" dirty="0">
              <a:latin typeface="Arial" charset="0"/>
            </a:endParaRPr>
          </a:p>
        </p:txBody>
      </p:sp>
      <p:sp>
        <p:nvSpPr>
          <p:cNvPr id="18436" name="Rectangle 4"/>
          <p:cNvSpPr>
            <a:spLocks noChangeArrowheads="1"/>
          </p:cNvSpPr>
          <p:nvPr/>
        </p:nvSpPr>
        <p:spPr bwMode="auto">
          <a:xfrm>
            <a:off x="571500" y="2357438"/>
            <a:ext cx="446881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uk-UA" altLang="uk-UA" sz="2800" dirty="0">
                <a:cs typeface="Times New Roman" pitchFamily="18" charset="0"/>
              </a:rPr>
              <a:t>   11. </a:t>
            </a:r>
            <a:r>
              <a:rPr lang="uk-UA" altLang="uk-UA" sz="2400" dirty="0">
                <a:cs typeface="Times New Roman" pitchFamily="18" charset="0"/>
              </a:rPr>
              <a:t>Таблиці, запити, звіти – це:</a:t>
            </a:r>
            <a:endParaRPr lang="uk-UA" altLang="uk-UA" sz="3200" dirty="0"/>
          </a:p>
        </p:txBody>
      </p:sp>
      <p:sp>
        <p:nvSpPr>
          <p:cNvPr id="18437" name="Rectangle 5"/>
          <p:cNvSpPr>
            <a:spLocks noChangeArrowheads="1"/>
          </p:cNvSpPr>
          <p:nvPr/>
        </p:nvSpPr>
        <p:spPr bwMode="auto">
          <a:xfrm>
            <a:off x="642938" y="2928938"/>
            <a:ext cx="250031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uk-UA" altLang="uk-UA" sz="1400" b="1" i="1">
                <a:latin typeface="Arial" charset="0"/>
                <a:cs typeface="Times New Roman" pitchFamily="18" charset="0"/>
              </a:rPr>
              <a:t>         А. </a:t>
            </a:r>
            <a:r>
              <a:rPr lang="uk-UA" altLang="uk-UA" sz="1400" i="1">
                <a:latin typeface="Arial" charset="0"/>
                <a:cs typeface="Times New Roman" pitchFamily="18" charset="0"/>
              </a:rPr>
              <a:t>Єдиний файл БД; </a:t>
            </a:r>
            <a:endParaRPr lang="uk-UA" altLang="uk-UA">
              <a:latin typeface="Arial" charset="0"/>
            </a:endParaRPr>
          </a:p>
        </p:txBody>
      </p:sp>
      <p:sp>
        <p:nvSpPr>
          <p:cNvPr id="18438" name="Rectangle 6"/>
          <p:cNvSpPr>
            <a:spLocks noChangeArrowheads="1"/>
          </p:cNvSpPr>
          <p:nvPr/>
        </p:nvSpPr>
        <p:spPr bwMode="auto">
          <a:xfrm>
            <a:off x="1000125" y="3214688"/>
            <a:ext cx="32893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uk-UA" altLang="uk-UA" sz="1400" b="1" i="1">
                <a:latin typeface="Arial" charset="0"/>
                <a:cs typeface="Times New Roman" pitchFamily="18" charset="0"/>
              </a:rPr>
              <a:t>Б. </a:t>
            </a:r>
            <a:r>
              <a:rPr lang="uk-UA" altLang="uk-UA" sz="1400" i="1">
                <a:latin typeface="Arial" charset="0"/>
                <a:cs typeface="Times New Roman" pitchFamily="18" charset="0"/>
              </a:rPr>
              <a:t>Окремі файли розміщенні в папку;</a:t>
            </a:r>
            <a:endParaRPr lang="uk-UA" altLang="uk-UA">
              <a:latin typeface="Arial" charset="0"/>
            </a:endParaRPr>
          </a:p>
        </p:txBody>
      </p:sp>
      <p:sp>
        <p:nvSpPr>
          <p:cNvPr id="18439" name="Rectangle 7"/>
          <p:cNvSpPr>
            <a:spLocks noChangeArrowheads="1"/>
          </p:cNvSpPr>
          <p:nvPr/>
        </p:nvSpPr>
        <p:spPr bwMode="auto">
          <a:xfrm>
            <a:off x="928688" y="3500438"/>
            <a:ext cx="134937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uk-UA" altLang="uk-UA" sz="1400" b="1" i="1">
                <a:latin typeface="Arial" charset="0"/>
                <a:cs typeface="Times New Roman" pitchFamily="18" charset="0"/>
              </a:rPr>
              <a:t>В. </a:t>
            </a:r>
            <a:r>
              <a:rPr lang="uk-UA" altLang="uk-UA" sz="1400" i="1">
                <a:latin typeface="Arial" charset="0"/>
                <a:cs typeface="Times New Roman" pitchFamily="18" charset="0"/>
              </a:rPr>
              <a:t>Щось інше.</a:t>
            </a:r>
            <a:endParaRPr lang="uk-UA" altLang="uk-UA">
              <a:latin typeface="Arial" charset="0"/>
            </a:endParaRPr>
          </a:p>
        </p:txBody>
      </p:sp>
      <p:sp>
        <p:nvSpPr>
          <p:cNvPr id="18440" name="Rectangle 8"/>
          <p:cNvSpPr>
            <a:spLocks noChangeArrowheads="1"/>
          </p:cNvSpPr>
          <p:nvPr/>
        </p:nvSpPr>
        <p:spPr bwMode="auto">
          <a:xfrm>
            <a:off x="500063" y="4214813"/>
            <a:ext cx="621188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uk-UA" altLang="uk-UA" sz="2800" dirty="0">
                <a:cs typeface="Times New Roman" pitchFamily="18" charset="0"/>
              </a:rPr>
              <a:t>   12. </a:t>
            </a:r>
            <a:r>
              <a:rPr lang="uk-UA" altLang="uk-UA" sz="2400" dirty="0">
                <a:cs typeface="Times New Roman" pitchFamily="18" charset="0"/>
              </a:rPr>
              <a:t>Для створення нової таблиці необхідно:</a:t>
            </a:r>
            <a:endParaRPr lang="uk-UA" altLang="uk-UA" sz="2400" dirty="0"/>
          </a:p>
        </p:txBody>
      </p:sp>
      <p:sp>
        <p:nvSpPr>
          <p:cNvPr id="18441" name="Rectangle 9"/>
          <p:cNvSpPr>
            <a:spLocks noChangeArrowheads="1"/>
          </p:cNvSpPr>
          <p:nvPr/>
        </p:nvSpPr>
        <p:spPr bwMode="auto">
          <a:xfrm>
            <a:off x="500063" y="4714974"/>
            <a:ext cx="449764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uk-UA" altLang="uk-UA" sz="1400" i="1" dirty="0">
                <a:latin typeface="Arial" charset="0"/>
                <a:cs typeface="Times New Roman" pitchFamily="18" charset="0"/>
              </a:rPr>
              <a:t>          </a:t>
            </a:r>
            <a:r>
              <a:rPr lang="uk-UA" altLang="uk-UA" sz="1400" b="1" i="1" dirty="0">
                <a:latin typeface="Arial" charset="0"/>
                <a:cs typeface="Times New Roman" pitchFamily="18" charset="0"/>
              </a:rPr>
              <a:t>А. </a:t>
            </a:r>
            <a:r>
              <a:rPr lang="uk-UA" altLang="uk-UA" sz="1400" i="1" dirty="0">
                <a:latin typeface="Arial" charset="0"/>
                <a:cs typeface="Times New Roman" pitchFamily="18" charset="0"/>
              </a:rPr>
              <a:t>Активізувати команди</a:t>
            </a:r>
            <a:r>
              <a:rPr lang="uk-UA" altLang="uk-UA" sz="1400" dirty="0">
                <a:latin typeface="Arial" charset="0"/>
                <a:cs typeface="Times New Roman" pitchFamily="18" charset="0"/>
              </a:rPr>
              <a:t>  Файл / </a:t>
            </a:r>
            <a:r>
              <a:rPr lang="uk-UA" altLang="uk-UA" sz="1400" dirty="0" smtClean="0">
                <a:latin typeface="Arial" charset="0"/>
                <a:cs typeface="Times New Roman" pitchFamily="18" charset="0"/>
              </a:rPr>
              <a:t>Створити;</a:t>
            </a:r>
            <a:endParaRPr lang="uk-UA" altLang="uk-UA" dirty="0">
              <a:latin typeface="Arial" charset="0"/>
            </a:endParaRPr>
          </a:p>
        </p:txBody>
      </p:sp>
      <p:sp>
        <p:nvSpPr>
          <p:cNvPr id="18442" name="Rectangle 10"/>
          <p:cNvSpPr>
            <a:spLocks noChangeArrowheads="1"/>
          </p:cNvSpPr>
          <p:nvPr/>
        </p:nvSpPr>
        <p:spPr bwMode="auto">
          <a:xfrm>
            <a:off x="571500" y="5000724"/>
            <a:ext cx="571137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uk-UA" altLang="uk-UA" sz="1400" i="1" dirty="0">
                <a:latin typeface="Arial" charset="0"/>
                <a:cs typeface="Times New Roman" pitchFamily="18" charset="0"/>
              </a:rPr>
              <a:t>       </a:t>
            </a:r>
            <a:r>
              <a:rPr lang="uk-UA" altLang="uk-UA" sz="1400" b="1" i="1" dirty="0">
                <a:latin typeface="Arial" charset="0"/>
                <a:cs typeface="Times New Roman" pitchFamily="18" charset="0"/>
              </a:rPr>
              <a:t>Б. </a:t>
            </a:r>
            <a:r>
              <a:rPr lang="uk-UA" altLang="uk-UA" sz="1400" i="1" dirty="0">
                <a:latin typeface="Arial" charset="0"/>
                <a:cs typeface="Times New Roman" pitchFamily="18" charset="0"/>
              </a:rPr>
              <a:t>Відкрити вкладку</a:t>
            </a:r>
            <a:r>
              <a:rPr lang="uk-UA" altLang="uk-UA" sz="1400" dirty="0">
                <a:latin typeface="Arial" charset="0"/>
                <a:cs typeface="Times New Roman" pitchFamily="18" charset="0"/>
              </a:rPr>
              <a:t> </a:t>
            </a:r>
            <a:r>
              <a:rPr lang="uk-UA" altLang="uk-UA" sz="1400" dirty="0" err="1" smtClean="0">
                <a:latin typeface="Arial" charset="0"/>
                <a:cs typeface="Times New Roman" pitchFamily="18" charset="0"/>
              </a:rPr>
              <a:t>Таблиц</a:t>
            </a:r>
            <a:r>
              <a:rPr lang="ru-RU" altLang="uk-UA" sz="1400" dirty="0" smtClean="0">
                <a:latin typeface="Arial" charset="0"/>
                <a:cs typeface="Times New Roman" pitchFamily="18" charset="0"/>
              </a:rPr>
              <a:t>і</a:t>
            </a:r>
            <a:r>
              <a:rPr lang="uk-UA" altLang="uk-UA" sz="1400" i="1" dirty="0" smtClean="0">
                <a:latin typeface="Arial" charset="0"/>
                <a:cs typeface="Times New Roman" pitchFamily="18" charset="0"/>
              </a:rPr>
              <a:t>, </a:t>
            </a:r>
            <a:r>
              <a:rPr lang="uk-UA" altLang="uk-UA" sz="1400" i="1" dirty="0">
                <a:latin typeface="Arial" charset="0"/>
                <a:cs typeface="Times New Roman" pitchFamily="18" charset="0"/>
              </a:rPr>
              <a:t>активізувати кнопку</a:t>
            </a:r>
            <a:r>
              <a:rPr lang="uk-UA" altLang="uk-UA" sz="1400" dirty="0">
                <a:latin typeface="Arial" charset="0"/>
                <a:cs typeface="Times New Roman" pitchFamily="18" charset="0"/>
              </a:rPr>
              <a:t> </a:t>
            </a:r>
            <a:r>
              <a:rPr lang="uk-UA" altLang="uk-UA" sz="1400" dirty="0" smtClean="0">
                <a:latin typeface="Arial" charset="0"/>
                <a:cs typeface="Times New Roman" pitchFamily="18" charset="0"/>
              </a:rPr>
              <a:t>Створити;</a:t>
            </a:r>
            <a:endParaRPr lang="uk-UA" altLang="uk-UA" dirty="0">
              <a:latin typeface="Arial" charset="0"/>
            </a:endParaRPr>
          </a:p>
        </p:txBody>
      </p:sp>
      <p:sp>
        <p:nvSpPr>
          <p:cNvPr id="18443" name="Rectangle 11"/>
          <p:cNvSpPr>
            <a:spLocks noChangeArrowheads="1"/>
          </p:cNvSpPr>
          <p:nvPr/>
        </p:nvSpPr>
        <p:spPr bwMode="auto">
          <a:xfrm>
            <a:off x="214313" y="5357912"/>
            <a:ext cx="7152279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uk-UA" altLang="uk-UA" sz="1400" i="1" dirty="0">
                <a:latin typeface="Arial" charset="0"/>
                <a:cs typeface="Times New Roman" pitchFamily="18" charset="0"/>
              </a:rPr>
              <a:t>             </a:t>
            </a:r>
            <a:r>
              <a:rPr lang="uk-UA" altLang="uk-UA" sz="1400" b="1" i="1" dirty="0">
                <a:latin typeface="Arial" charset="0"/>
                <a:cs typeface="Times New Roman" pitchFamily="18" charset="0"/>
              </a:rPr>
              <a:t>В.</a:t>
            </a:r>
            <a:r>
              <a:rPr lang="uk-UA" altLang="uk-UA" sz="1400" i="1" dirty="0">
                <a:latin typeface="Arial" charset="0"/>
                <a:cs typeface="Times New Roman" pitchFamily="18" charset="0"/>
              </a:rPr>
              <a:t> Після завантаження </a:t>
            </a:r>
            <a:r>
              <a:rPr lang="en-US" altLang="uk-UA" sz="1400" i="1" dirty="0">
                <a:latin typeface="Arial" charset="0"/>
                <a:cs typeface="Times New Roman" pitchFamily="18" charset="0"/>
              </a:rPr>
              <a:t>Access</a:t>
            </a:r>
            <a:r>
              <a:rPr lang="uk-UA" altLang="uk-UA" sz="1400" i="1" dirty="0">
                <a:latin typeface="Arial" charset="0"/>
                <a:cs typeface="Times New Roman" pitchFamily="18" charset="0"/>
              </a:rPr>
              <a:t> активізувати перемикач</a:t>
            </a:r>
            <a:r>
              <a:rPr lang="uk-UA" altLang="uk-UA" sz="1400" dirty="0">
                <a:latin typeface="Arial" charset="0"/>
                <a:cs typeface="Times New Roman" pitchFamily="18" charset="0"/>
              </a:rPr>
              <a:t> </a:t>
            </a:r>
            <a:r>
              <a:rPr lang="uk-UA" altLang="uk-UA" sz="1400" dirty="0" smtClean="0">
                <a:latin typeface="Arial" charset="0"/>
                <a:cs typeface="Times New Roman" pitchFamily="18" charset="0"/>
              </a:rPr>
              <a:t>Нова </a:t>
            </a:r>
            <a:r>
              <a:rPr lang="uk-UA" altLang="uk-UA" sz="1400" dirty="0">
                <a:latin typeface="Arial" charset="0"/>
                <a:cs typeface="Times New Roman" pitchFamily="18" charset="0"/>
              </a:rPr>
              <a:t>база </a:t>
            </a:r>
            <a:r>
              <a:rPr lang="uk-UA" altLang="uk-UA" sz="1400" dirty="0" smtClean="0">
                <a:latin typeface="Arial" charset="0"/>
                <a:cs typeface="Times New Roman" pitchFamily="18" charset="0"/>
              </a:rPr>
              <a:t>даних</a:t>
            </a:r>
            <a:r>
              <a:rPr lang="uk-UA" altLang="uk-UA" sz="1400" dirty="0">
                <a:latin typeface="Arial" charset="0"/>
                <a:cs typeface="Times New Roman" pitchFamily="18" charset="0"/>
              </a:rPr>
              <a:t>.</a:t>
            </a:r>
            <a:endParaRPr lang="uk-UA" altLang="uk-UA" dirty="0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4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4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84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84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84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84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843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84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84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84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3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84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84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4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84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84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3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84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84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843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184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 nodeType="clickPar">
                      <p:stCondLst>
                        <p:cond delay="indefinite"/>
                      </p:stCondLst>
                      <p:childTnLst>
                        <p:par>
                          <p:cTn id="5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84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84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6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84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84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6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84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84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7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184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184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 nodeType="clickPar">
                      <p:stCondLst>
                        <p:cond delay="indefinite"/>
                      </p:stCondLst>
                      <p:childTnLst>
                        <p:par>
                          <p:cTn id="7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9" presetID="3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184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184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1844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184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3" grpId="0"/>
      <p:bldP spid="18434" grpId="0"/>
      <p:bldP spid="18435" grpId="0"/>
      <p:bldP spid="18435" grpId="1"/>
      <p:bldP spid="18436" grpId="0"/>
      <p:bldP spid="18437" grpId="0"/>
      <p:bldP spid="18437" grpId="1"/>
      <p:bldP spid="18438" grpId="0"/>
      <p:bldP spid="18439" grpId="0"/>
      <p:bldP spid="18440" grpId="0"/>
      <p:bldP spid="18441" grpId="0"/>
      <p:bldP spid="18442" grpId="0"/>
      <p:bldP spid="18442" grpId="1"/>
      <p:bldP spid="1844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title"/>
          </p:nvPr>
        </p:nvSpPr>
        <p:spPr>
          <a:xfrm>
            <a:off x="-1214438" y="357188"/>
            <a:ext cx="10178926" cy="1143000"/>
          </a:xfrm>
        </p:spPr>
        <p:txBody>
          <a:bodyPr>
            <a:normAutofit fontScale="90000"/>
          </a:bodyPr>
          <a:lstStyle/>
          <a:p>
            <a:r>
              <a:rPr lang="en-US" sz="2800" smtClean="0"/>
              <a:t>            </a:t>
            </a:r>
            <a:r>
              <a:rPr lang="uk-UA" sz="2800" smtClean="0"/>
              <a:t>13</a:t>
            </a:r>
            <a:r>
              <a:rPr lang="uk-UA" sz="2800" dirty="0"/>
              <a:t>.</a:t>
            </a:r>
            <a:r>
              <a:rPr lang="uk-UA" sz="2200" dirty="0"/>
              <a:t> </a:t>
            </a:r>
            <a:r>
              <a:rPr lang="uk-UA" sz="2400" dirty="0"/>
              <a:t>В режимі конструктора таблиць можна виконати такі дії:</a:t>
            </a:r>
            <a:r>
              <a:rPr lang="uk-UA" altLang="uk-UA" sz="2400" dirty="0"/>
              <a:t/>
            </a:r>
            <a:br>
              <a:rPr lang="uk-UA" altLang="uk-UA" sz="2400" dirty="0"/>
            </a:br>
            <a:r>
              <a:rPr lang="uk-UA" altLang="uk-UA" sz="2400" dirty="0" smtClean="0"/>
              <a:t/>
            </a:r>
            <a:br>
              <a:rPr lang="uk-UA" altLang="uk-UA" sz="2400" dirty="0" smtClean="0"/>
            </a:br>
            <a:endParaRPr lang="uk-UA" altLang="uk-UA" sz="2400" dirty="0" smtClean="0"/>
          </a:p>
        </p:txBody>
      </p:sp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714375" y="786140"/>
            <a:ext cx="3787896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uk-UA" altLang="uk-UA" sz="1400" i="1" dirty="0">
                <a:latin typeface="Arial" charset="0"/>
                <a:cs typeface="Times New Roman" pitchFamily="18" charset="0"/>
              </a:rPr>
              <a:t>                 </a:t>
            </a:r>
          </a:p>
          <a:p>
            <a:r>
              <a:rPr lang="uk-UA" altLang="uk-UA" sz="1400" b="1" i="1" dirty="0">
                <a:latin typeface="Arial" charset="0"/>
                <a:cs typeface="Times New Roman" pitchFamily="18" charset="0"/>
              </a:rPr>
              <a:t>     А. </a:t>
            </a:r>
            <a:r>
              <a:rPr lang="uk-UA" altLang="uk-UA" sz="1400" i="1" dirty="0" smtClean="0">
                <a:latin typeface="Arial" charset="0"/>
                <a:cs typeface="Times New Roman" pitchFamily="18" charset="0"/>
              </a:rPr>
              <a:t>Встановити зв’язок між таблицями;</a:t>
            </a:r>
            <a:endParaRPr lang="uk-UA" altLang="uk-UA" dirty="0">
              <a:latin typeface="Arial" charset="0"/>
            </a:endParaRPr>
          </a:p>
        </p:txBody>
      </p:sp>
      <p:sp>
        <p:nvSpPr>
          <p:cNvPr id="18434" name="Rectangle 2"/>
          <p:cNvSpPr>
            <a:spLocks noChangeArrowheads="1"/>
          </p:cNvSpPr>
          <p:nvPr/>
        </p:nvSpPr>
        <p:spPr bwMode="auto">
          <a:xfrm>
            <a:off x="500063" y="1285974"/>
            <a:ext cx="2462597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uk-UA" altLang="uk-UA" sz="1400" i="1" dirty="0">
                <a:latin typeface="Arial" charset="0"/>
                <a:cs typeface="Times New Roman" pitchFamily="18" charset="0"/>
              </a:rPr>
              <a:t>        </a:t>
            </a:r>
            <a:r>
              <a:rPr lang="uk-UA" altLang="uk-UA" sz="1400" b="1" i="1" dirty="0">
                <a:latin typeface="Arial" charset="0"/>
                <a:cs typeface="Times New Roman" pitchFamily="18" charset="0"/>
              </a:rPr>
              <a:t>Б.</a:t>
            </a:r>
            <a:r>
              <a:rPr lang="uk-UA" altLang="uk-UA" sz="1400" i="1" dirty="0">
                <a:latin typeface="Arial" charset="0"/>
                <a:cs typeface="Times New Roman" pitchFamily="18" charset="0"/>
              </a:rPr>
              <a:t> </a:t>
            </a:r>
            <a:r>
              <a:rPr lang="uk-UA" altLang="uk-UA" sz="1400" i="1" dirty="0" smtClean="0">
                <a:latin typeface="Arial" charset="0"/>
                <a:cs typeface="Times New Roman" pitchFamily="18" charset="0"/>
              </a:rPr>
              <a:t>Додати нове поле; </a:t>
            </a:r>
            <a:endParaRPr lang="uk-UA" altLang="uk-UA" dirty="0">
              <a:latin typeface="Arial" charset="0"/>
            </a:endParaRPr>
          </a:p>
        </p:txBody>
      </p:sp>
      <p:sp>
        <p:nvSpPr>
          <p:cNvPr id="18435" name="Rectangle 3"/>
          <p:cNvSpPr>
            <a:spLocks noChangeArrowheads="1"/>
          </p:cNvSpPr>
          <p:nvPr/>
        </p:nvSpPr>
        <p:spPr bwMode="auto">
          <a:xfrm>
            <a:off x="500063" y="1571338"/>
            <a:ext cx="3120662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uk-UA" altLang="uk-UA" sz="1400" b="1" i="1" dirty="0" smtClean="0">
                <a:latin typeface="Arial" charset="0"/>
                <a:cs typeface="Times New Roman" pitchFamily="18" charset="0"/>
              </a:rPr>
              <a:t>      В. </a:t>
            </a:r>
            <a:r>
              <a:rPr lang="uk-UA" altLang="uk-UA" sz="1400" i="1" dirty="0" smtClean="0">
                <a:latin typeface="Arial" charset="0"/>
                <a:cs typeface="Times New Roman" pitchFamily="18" charset="0"/>
              </a:rPr>
              <a:t>Додати нове значення поля.</a:t>
            </a:r>
            <a:endParaRPr lang="uk-UA" altLang="uk-UA" sz="800" dirty="0" smtClean="0">
              <a:latin typeface="Arial" charset="0"/>
            </a:endParaRPr>
          </a:p>
          <a:p>
            <a:pPr eaLnBrk="0" hangingPunct="0"/>
            <a:endParaRPr lang="uk-UA" altLang="uk-UA" dirty="0">
              <a:latin typeface="Arial" charset="0"/>
            </a:endParaRPr>
          </a:p>
        </p:txBody>
      </p:sp>
      <p:sp>
        <p:nvSpPr>
          <p:cNvPr id="18436" name="Rectangle 4"/>
          <p:cNvSpPr>
            <a:spLocks noChangeArrowheads="1"/>
          </p:cNvSpPr>
          <p:nvPr/>
        </p:nvSpPr>
        <p:spPr bwMode="auto">
          <a:xfrm>
            <a:off x="571500" y="2357765"/>
            <a:ext cx="561628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uk-UA" altLang="uk-UA" sz="2800" dirty="0">
                <a:cs typeface="Times New Roman" pitchFamily="18" charset="0"/>
              </a:rPr>
              <a:t>   </a:t>
            </a:r>
            <a:r>
              <a:rPr lang="uk-UA" altLang="uk-UA" sz="2800" dirty="0" smtClean="0">
                <a:cs typeface="Times New Roman" pitchFamily="18" charset="0"/>
              </a:rPr>
              <a:t>14. </a:t>
            </a:r>
            <a:r>
              <a:rPr lang="uk-UA" altLang="uk-UA" sz="2400" dirty="0" smtClean="0">
                <a:cs typeface="Times New Roman" pitchFamily="18" charset="0"/>
              </a:rPr>
              <a:t>В текстовому полі можна зберігати:</a:t>
            </a:r>
            <a:endParaRPr lang="uk-UA" altLang="uk-UA" sz="3200" dirty="0"/>
          </a:p>
        </p:txBody>
      </p:sp>
      <p:sp>
        <p:nvSpPr>
          <p:cNvPr id="18437" name="Rectangle 5"/>
          <p:cNvSpPr>
            <a:spLocks noChangeArrowheads="1"/>
          </p:cNvSpPr>
          <p:nvPr/>
        </p:nvSpPr>
        <p:spPr bwMode="auto">
          <a:xfrm>
            <a:off x="642938" y="2929037"/>
            <a:ext cx="400107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uk-UA" altLang="uk-UA" sz="1400" b="1" i="1" dirty="0">
                <a:latin typeface="Arial" charset="0"/>
                <a:cs typeface="Times New Roman" pitchFamily="18" charset="0"/>
              </a:rPr>
              <a:t>         А. </a:t>
            </a:r>
            <a:r>
              <a:rPr lang="uk-UA" altLang="uk-UA" sz="1400" i="1" dirty="0" smtClean="0">
                <a:latin typeface="Arial" charset="0"/>
                <a:cs typeface="Times New Roman" pitchFamily="18" charset="0"/>
              </a:rPr>
              <a:t>Символьну і числову інформацію; </a:t>
            </a:r>
            <a:endParaRPr lang="uk-UA" altLang="uk-UA" dirty="0">
              <a:latin typeface="Arial" charset="0"/>
            </a:endParaRPr>
          </a:p>
        </p:txBody>
      </p:sp>
      <p:sp>
        <p:nvSpPr>
          <p:cNvPr id="18438" name="Rectangle 6"/>
          <p:cNvSpPr>
            <a:spLocks noChangeArrowheads="1"/>
          </p:cNvSpPr>
          <p:nvPr/>
        </p:nvSpPr>
        <p:spPr bwMode="auto">
          <a:xfrm>
            <a:off x="1000125" y="3214787"/>
            <a:ext cx="2185663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uk-UA" altLang="uk-UA" sz="1400" b="1" i="1" dirty="0">
                <a:latin typeface="Arial" charset="0"/>
                <a:cs typeface="Times New Roman" pitchFamily="18" charset="0"/>
              </a:rPr>
              <a:t>Б. </a:t>
            </a:r>
            <a:r>
              <a:rPr lang="uk-UA" altLang="uk-UA" sz="1400" i="1" dirty="0" smtClean="0">
                <a:latin typeface="Arial" charset="0"/>
                <a:cs typeface="Times New Roman" pitchFamily="18" charset="0"/>
              </a:rPr>
              <a:t>Числову інформацію;</a:t>
            </a:r>
            <a:endParaRPr lang="uk-UA" altLang="uk-UA" dirty="0">
              <a:latin typeface="Arial" charset="0"/>
            </a:endParaRPr>
          </a:p>
        </p:txBody>
      </p:sp>
      <p:sp>
        <p:nvSpPr>
          <p:cNvPr id="18439" name="Rectangle 7"/>
          <p:cNvSpPr>
            <a:spLocks noChangeArrowheads="1"/>
          </p:cNvSpPr>
          <p:nvPr/>
        </p:nvSpPr>
        <p:spPr bwMode="auto">
          <a:xfrm>
            <a:off x="928688" y="3500537"/>
            <a:ext cx="1300356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uk-UA" altLang="uk-UA" sz="1400" b="1" i="1" dirty="0">
                <a:latin typeface="Arial" charset="0"/>
                <a:cs typeface="Times New Roman" pitchFamily="18" charset="0"/>
              </a:rPr>
              <a:t>В. </a:t>
            </a:r>
            <a:r>
              <a:rPr lang="uk-UA" altLang="uk-UA" sz="1400" i="1" dirty="0" smtClean="0">
                <a:latin typeface="Arial" charset="0"/>
                <a:cs typeface="Times New Roman" pitchFamily="18" charset="0"/>
              </a:rPr>
              <a:t>Картинки.</a:t>
            </a:r>
            <a:endParaRPr lang="uk-UA" altLang="uk-UA" dirty="0">
              <a:latin typeface="Arial" charset="0"/>
            </a:endParaRPr>
          </a:p>
        </p:txBody>
      </p:sp>
      <p:sp>
        <p:nvSpPr>
          <p:cNvPr id="18440" name="Rectangle 8"/>
          <p:cNvSpPr>
            <a:spLocks noChangeArrowheads="1"/>
          </p:cNvSpPr>
          <p:nvPr/>
        </p:nvSpPr>
        <p:spPr bwMode="auto">
          <a:xfrm>
            <a:off x="500063" y="4215140"/>
            <a:ext cx="765716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uk-UA" altLang="uk-UA" sz="2800" dirty="0" smtClean="0">
                <a:cs typeface="Times New Roman" pitchFamily="18" charset="0"/>
              </a:rPr>
              <a:t>   </a:t>
            </a:r>
            <a:r>
              <a:rPr lang="uk-UA" altLang="uk-UA" sz="2400" dirty="0" smtClean="0">
                <a:cs typeface="Times New Roman" pitchFamily="18" charset="0"/>
              </a:rPr>
              <a:t>15. В режимі конструктора таблиці СУБД </a:t>
            </a:r>
            <a:r>
              <a:rPr lang="en-US" altLang="uk-UA" sz="2400" dirty="0" smtClean="0">
                <a:cs typeface="Times New Roman" pitchFamily="18" charset="0"/>
              </a:rPr>
              <a:t>Access </a:t>
            </a:r>
            <a:r>
              <a:rPr lang="uk-UA" altLang="uk-UA" sz="2400" dirty="0" smtClean="0">
                <a:cs typeface="Times New Roman" pitchFamily="18" charset="0"/>
              </a:rPr>
              <a:t>можна:</a:t>
            </a:r>
            <a:endParaRPr lang="uk-UA" altLang="uk-UA" sz="2400" dirty="0"/>
          </a:p>
        </p:txBody>
      </p:sp>
      <p:sp>
        <p:nvSpPr>
          <p:cNvPr id="18441" name="Rectangle 9"/>
          <p:cNvSpPr>
            <a:spLocks noChangeArrowheads="1"/>
          </p:cNvSpPr>
          <p:nvPr/>
        </p:nvSpPr>
        <p:spPr bwMode="auto">
          <a:xfrm>
            <a:off x="500063" y="4714974"/>
            <a:ext cx="3641574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uk-UA" altLang="uk-UA" sz="1400" i="1" dirty="0">
                <a:latin typeface="Arial" charset="0"/>
                <a:cs typeface="Times New Roman" pitchFamily="18" charset="0"/>
              </a:rPr>
              <a:t>          </a:t>
            </a:r>
            <a:r>
              <a:rPr lang="uk-UA" altLang="uk-UA" sz="1400" b="1" i="1" dirty="0">
                <a:latin typeface="Arial" charset="0"/>
                <a:cs typeface="Times New Roman" pitchFamily="18" charset="0"/>
              </a:rPr>
              <a:t>А. </a:t>
            </a:r>
            <a:r>
              <a:rPr lang="uk-UA" altLang="uk-UA" sz="1400" i="1" dirty="0" smtClean="0">
                <a:latin typeface="Arial" charset="0"/>
                <a:cs typeface="Times New Roman" pitchFamily="18" charset="0"/>
              </a:rPr>
              <a:t>Набрати текстовий документ</a:t>
            </a:r>
            <a:r>
              <a:rPr lang="uk-UA" altLang="uk-UA" sz="1400" dirty="0" smtClean="0">
                <a:latin typeface="Arial" charset="0"/>
                <a:cs typeface="Times New Roman" pitchFamily="18" charset="0"/>
              </a:rPr>
              <a:t>;</a:t>
            </a:r>
            <a:endParaRPr lang="uk-UA" altLang="uk-UA" dirty="0">
              <a:latin typeface="Arial" charset="0"/>
            </a:endParaRPr>
          </a:p>
        </p:txBody>
      </p:sp>
      <p:sp>
        <p:nvSpPr>
          <p:cNvPr id="18442" name="Rectangle 10"/>
          <p:cNvSpPr>
            <a:spLocks noChangeArrowheads="1"/>
          </p:cNvSpPr>
          <p:nvPr/>
        </p:nvSpPr>
        <p:spPr bwMode="auto">
          <a:xfrm>
            <a:off x="571500" y="5000724"/>
            <a:ext cx="2363211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uk-UA" altLang="uk-UA" sz="1400" i="1" dirty="0">
                <a:latin typeface="Arial" charset="0"/>
                <a:cs typeface="Times New Roman" pitchFamily="18" charset="0"/>
              </a:rPr>
              <a:t>       </a:t>
            </a:r>
            <a:r>
              <a:rPr lang="uk-UA" altLang="uk-UA" sz="1400" b="1" i="1" dirty="0">
                <a:latin typeface="Arial" charset="0"/>
                <a:cs typeface="Times New Roman" pitchFamily="18" charset="0"/>
              </a:rPr>
              <a:t>Б. </a:t>
            </a:r>
            <a:r>
              <a:rPr lang="uk-UA" altLang="uk-UA" sz="1400" i="1" dirty="0" smtClean="0">
                <a:latin typeface="Arial" charset="0"/>
                <a:cs typeface="Times New Roman" pitchFamily="18" charset="0"/>
              </a:rPr>
              <a:t>Додати нове поле</a:t>
            </a:r>
            <a:r>
              <a:rPr lang="uk-UA" altLang="uk-UA" sz="1400" dirty="0" smtClean="0">
                <a:latin typeface="Arial" charset="0"/>
                <a:cs typeface="Times New Roman" pitchFamily="18" charset="0"/>
              </a:rPr>
              <a:t>;</a:t>
            </a:r>
            <a:endParaRPr lang="uk-UA" altLang="uk-UA" dirty="0">
              <a:latin typeface="Arial" charset="0"/>
            </a:endParaRPr>
          </a:p>
        </p:txBody>
      </p:sp>
      <p:sp>
        <p:nvSpPr>
          <p:cNvPr id="18443" name="Rectangle 11"/>
          <p:cNvSpPr>
            <a:spLocks noChangeArrowheads="1"/>
          </p:cNvSpPr>
          <p:nvPr/>
        </p:nvSpPr>
        <p:spPr bwMode="auto">
          <a:xfrm>
            <a:off x="214313" y="5357912"/>
            <a:ext cx="2955104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uk-UA" altLang="uk-UA" sz="1400" i="1" dirty="0">
                <a:latin typeface="Arial" charset="0"/>
                <a:cs typeface="Times New Roman" pitchFamily="18" charset="0"/>
              </a:rPr>
              <a:t>             </a:t>
            </a:r>
            <a:r>
              <a:rPr lang="uk-UA" altLang="uk-UA" sz="1400" b="1" i="1" dirty="0">
                <a:latin typeface="Arial" charset="0"/>
                <a:cs typeface="Times New Roman" pitchFamily="18" charset="0"/>
              </a:rPr>
              <a:t>В.</a:t>
            </a:r>
            <a:r>
              <a:rPr lang="uk-UA" altLang="uk-UA" sz="1400" i="1" dirty="0">
                <a:latin typeface="Arial" charset="0"/>
                <a:cs typeface="Times New Roman" pitchFamily="18" charset="0"/>
              </a:rPr>
              <a:t> В</a:t>
            </a:r>
            <a:r>
              <a:rPr lang="uk-UA" altLang="uk-UA" sz="1400" i="1" dirty="0" smtClean="0">
                <a:latin typeface="Arial" charset="0"/>
                <a:cs typeface="Times New Roman" pitchFamily="18" charset="0"/>
              </a:rPr>
              <a:t>иконати обчислення</a:t>
            </a:r>
            <a:r>
              <a:rPr lang="uk-UA" altLang="uk-UA" sz="1400" dirty="0" smtClean="0">
                <a:latin typeface="Arial" charset="0"/>
                <a:cs typeface="Times New Roman" pitchFamily="18" charset="0"/>
              </a:rPr>
              <a:t>.</a:t>
            </a:r>
            <a:endParaRPr lang="uk-UA" altLang="uk-UA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404280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4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4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84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84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84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84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843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84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84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84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3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84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84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4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84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84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3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84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84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843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184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 nodeType="clickPar">
                      <p:stCondLst>
                        <p:cond delay="indefinite"/>
                      </p:stCondLst>
                      <p:childTnLst>
                        <p:par>
                          <p:cTn id="5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84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84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6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84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84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6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84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84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7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184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184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 nodeType="clickPar">
                      <p:stCondLst>
                        <p:cond delay="indefinite"/>
                      </p:stCondLst>
                      <p:childTnLst>
                        <p:par>
                          <p:cTn id="7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9" presetID="3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184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184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1844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184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3" grpId="0"/>
      <p:bldP spid="18434" grpId="0"/>
      <p:bldP spid="18435" grpId="0"/>
      <p:bldP spid="18435" grpId="1"/>
      <p:bldP spid="18436" grpId="0"/>
      <p:bldP spid="18437" grpId="0"/>
      <p:bldP spid="18437" grpId="1"/>
      <p:bldP spid="18438" grpId="0"/>
      <p:bldP spid="18439" grpId="0"/>
      <p:bldP spid="18440" grpId="0"/>
      <p:bldP spid="18441" grpId="0"/>
      <p:bldP spid="18442" grpId="0"/>
      <p:bldP spid="18442" grpId="1"/>
      <p:bldP spid="1844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title"/>
          </p:nvPr>
        </p:nvSpPr>
        <p:spPr>
          <a:xfrm>
            <a:off x="-324544" y="2183211"/>
            <a:ext cx="8229601" cy="1143000"/>
          </a:xfrm>
        </p:spPr>
        <p:txBody>
          <a:bodyPr>
            <a:normAutofit fontScale="90000"/>
          </a:bodyPr>
          <a:lstStyle/>
          <a:p>
            <a:r>
              <a:rPr lang="uk-UA" altLang="uk-UA" sz="3100" dirty="0" smtClean="0"/>
              <a:t>17.</a:t>
            </a:r>
            <a:r>
              <a:rPr lang="uk-UA" altLang="uk-UA" sz="2700" dirty="0" smtClean="0"/>
              <a:t> Банк даних – це система, що складається:</a:t>
            </a:r>
            <a:r>
              <a:rPr lang="uk-UA" altLang="uk-UA" sz="2400" dirty="0" smtClean="0"/>
              <a:t/>
            </a:r>
            <a:br>
              <a:rPr lang="uk-UA" altLang="uk-UA" sz="2400" dirty="0" smtClean="0"/>
            </a:br>
            <a:r>
              <a:rPr lang="uk-UA" altLang="uk-UA" sz="2400" dirty="0" smtClean="0"/>
              <a:t/>
            </a:r>
            <a:br>
              <a:rPr lang="uk-UA" altLang="uk-UA" sz="2400" dirty="0" smtClean="0"/>
            </a:br>
            <a:endParaRPr lang="uk-UA" altLang="uk-UA" sz="2400" dirty="0" smtClean="0"/>
          </a:p>
        </p:txBody>
      </p:sp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1071563" y="1000125"/>
            <a:ext cx="204311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uk-UA" altLang="uk-UA" sz="1400" b="1" i="1" dirty="0" smtClean="0">
                <a:latin typeface="Arial" charset="0"/>
                <a:cs typeface="Times New Roman" pitchFamily="18" charset="0"/>
              </a:rPr>
              <a:t>А. </a:t>
            </a:r>
            <a:r>
              <a:rPr lang="uk-UA" altLang="uk-UA" sz="1400" i="1" dirty="0" smtClean="0">
                <a:latin typeface="Arial" charset="0"/>
                <a:cs typeface="Times New Roman" pitchFamily="18" charset="0"/>
              </a:rPr>
              <a:t>Децентралізовано</a:t>
            </a:r>
            <a:r>
              <a:rPr lang="uk-UA" altLang="uk-UA" sz="1400" i="1" dirty="0">
                <a:latin typeface="Arial" charset="0"/>
                <a:cs typeface="Times New Roman" pitchFamily="18" charset="0"/>
              </a:rPr>
              <a:t>;</a:t>
            </a:r>
            <a:endParaRPr lang="uk-UA" altLang="uk-UA" dirty="0">
              <a:latin typeface="Arial" charset="0"/>
            </a:endParaRPr>
          </a:p>
        </p:txBody>
      </p:sp>
      <p:sp>
        <p:nvSpPr>
          <p:cNvPr id="20482" name="Rectangle 2"/>
          <p:cNvSpPr>
            <a:spLocks noChangeArrowheads="1"/>
          </p:cNvSpPr>
          <p:nvPr/>
        </p:nvSpPr>
        <p:spPr bwMode="auto">
          <a:xfrm>
            <a:off x="1000125" y="1285875"/>
            <a:ext cx="1846263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uk-UA" altLang="uk-UA" sz="1400" b="1" i="1">
                <a:latin typeface="Arial" charset="0"/>
                <a:cs typeface="Times New Roman" pitchFamily="18" charset="0"/>
              </a:rPr>
              <a:t>Б</a:t>
            </a:r>
            <a:r>
              <a:rPr lang="uk-UA" altLang="uk-UA" sz="1400" i="1">
                <a:latin typeface="Arial" charset="0"/>
                <a:cs typeface="Times New Roman" pitchFamily="18" charset="0"/>
              </a:rPr>
              <a:t>. Централізовано;</a:t>
            </a:r>
            <a:endParaRPr lang="uk-UA" altLang="uk-UA">
              <a:latin typeface="Arial" charset="0"/>
            </a:endParaRPr>
          </a:p>
        </p:txBody>
      </p:sp>
      <p:sp>
        <p:nvSpPr>
          <p:cNvPr id="20483" name="Rectangle 3"/>
          <p:cNvSpPr>
            <a:spLocks noChangeArrowheads="1"/>
          </p:cNvSpPr>
          <p:nvPr/>
        </p:nvSpPr>
        <p:spPr bwMode="auto">
          <a:xfrm>
            <a:off x="928688" y="1571625"/>
            <a:ext cx="354171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uk-UA" altLang="uk-UA" sz="1400" b="1" i="1" dirty="0">
                <a:latin typeface="Arial" charset="0"/>
                <a:cs typeface="Times New Roman" pitchFamily="18" charset="0"/>
              </a:rPr>
              <a:t>В. </a:t>
            </a:r>
            <a:r>
              <a:rPr lang="uk-UA" altLang="uk-UA" sz="1400" i="1" dirty="0">
                <a:latin typeface="Arial" charset="0"/>
                <a:cs typeface="Times New Roman" pitchFamily="18" charset="0"/>
              </a:rPr>
              <a:t>Централізовано і децентралізовано.</a:t>
            </a:r>
            <a:endParaRPr lang="uk-UA" altLang="uk-UA" dirty="0">
              <a:latin typeface="Arial" charset="0"/>
            </a:endParaRPr>
          </a:p>
        </p:txBody>
      </p:sp>
      <p:sp>
        <p:nvSpPr>
          <p:cNvPr id="20484" name="Rectangle 4"/>
          <p:cNvSpPr>
            <a:spLocks noChangeArrowheads="1"/>
          </p:cNvSpPr>
          <p:nvPr/>
        </p:nvSpPr>
        <p:spPr bwMode="auto">
          <a:xfrm>
            <a:off x="1143000" y="2714625"/>
            <a:ext cx="5557838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uk-UA" altLang="uk-UA" sz="1400" b="1" i="1">
                <a:latin typeface="Arial" charset="0"/>
                <a:cs typeface="Times New Roman" pitchFamily="18" charset="0"/>
              </a:rPr>
              <a:t>А. </a:t>
            </a:r>
            <a:r>
              <a:rPr lang="uk-UA" altLang="uk-UA" sz="1400" i="1">
                <a:latin typeface="Arial" charset="0"/>
                <a:cs typeface="Times New Roman" pitchFamily="18" charset="0"/>
              </a:rPr>
              <a:t>Бази даних, СУБД і прикладного програмного забезпечення; </a:t>
            </a:r>
            <a:endParaRPr lang="uk-UA" altLang="uk-UA">
              <a:latin typeface="Arial" charset="0"/>
            </a:endParaRPr>
          </a:p>
        </p:txBody>
      </p:sp>
      <p:sp>
        <p:nvSpPr>
          <p:cNvPr id="20485" name="Rectangle 5"/>
          <p:cNvSpPr>
            <a:spLocks noChangeArrowheads="1"/>
          </p:cNvSpPr>
          <p:nvPr/>
        </p:nvSpPr>
        <p:spPr bwMode="auto">
          <a:xfrm>
            <a:off x="1000125" y="3001963"/>
            <a:ext cx="3859907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uk-UA" altLang="uk-UA" sz="1400" b="1" i="1" dirty="0">
                <a:latin typeface="Arial" charset="0"/>
                <a:cs typeface="Times New Roman" pitchFamily="18" charset="0"/>
              </a:rPr>
              <a:t>  Б. </a:t>
            </a:r>
            <a:r>
              <a:rPr lang="uk-UA" altLang="uk-UA" sz="1400" i="1" dirty="0">
                <a:latin typeface="Arial" charset="0"/>
                <a:cs typeface="Times New Roman" pitchFamily="18" charset="0"/>
              </a:rPr>
              <a:t>Бази даних і СУБД;</a:t>
            </a:r>
            <a:endParaRPr lang="uk-UA" altLang="uk-UA" dirty="0">
              <a:latin typeface="Arial" charset="0"/>
            </a:endParaRPr>
          </a:p>
        </p:txBody>
      </p:sp>
      <p:sp>
        <p:nvSpPr>
          <p:cNvPr id="20486" name="Rectangle 6"/>
          <p:cNvSpPr>
            <a:spLocks noChangeArrowheads="1"/>
          </p:cNvSpPr>
          <p:nvPr/>
        </p:nvSpPr>
        <p:spPr bwMode="auto">
          <a:xfrm>
            <a:off x="928688" y="3286125"/>
            <a:ext cx="40814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uk-UA" altLang="uk-UA" sz="1400" b="1" i="1" dirty="0">
                <a:latin typeface="Arial" charset="0"/>
                <a:cs typeface="Times New Roman" pitchFamily="18" charset="0"/>
              </a:rPr>
              <a:t>  В.</a:t>
            </a:r>
            <a:r>
              <a:rPr lang="uk-UA" altLang="uk-UA" sz="1400" i="1" dirty="0">
                <a:latin typeface="Arial" charset="0"/>
                <a:cs typeface="Times New Roman" pitchFamily="18" charset="0"/>
              </a:rPr>
              <a:t> Прикладного програмного забезпечення. </a:t>
            </a:r>
            <a:endParaRPr lang="uk-UA" altLang="uk-UA" dirty="0">
              <a:latin typeface="Arial" charset="0"/>
            </a:endParaRPr>
          </a:p>
        </p:txBody>
      </p:sp>
      <p:sp>
        <p:nvSpPr>
          <p:cNvPr id="20488" name="Rectangle 8"/>
          <p:cNvSpPr>
            <a:spLocks noChangeArrowheads="1"/>
          </p:cNvSpPr>
          <p:nvPr/>
        </p:nvSpPr>
        <p:spPr bwMode="auto">
          <a:xfrm>
            <a:off x="928688" y="4500563"/>
            <a:ext cx="587556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uk-UA" altLang="uk-UA" sz="1400" b="1" i="1" dirty="0">
                <a:latin typeface="Arial" charset="0"/>
                <a:cs typeface="Times New Roman" pitchFamily="18" charset="0"/>
              </a:rPr>
              <a:t>А.  </a:t>
            </a:r>
            <a:r>
              <a:rPr lang="uk-UA" altLang="uk-UA" sz="1400" i="1" dirty="0" err="1">
                <a:latin typeface="Arial" charset="0"/>
                <a:cs typeface="Times New Roman" pitchFamily="18" charset="0"/>
              </a:rPr>
              <a:t>Розподільність</a:t>
            </a:r>
            <a:r>
              <a:rPr lang="uk-UA" altLang="uk-UA" sz="1400" i="1" dirty="0">
                <a:latin typeface="Arial" charset="0"/>
                <a:cs typeface="Times New Roman" pitchFamily="18" charset="0"/>
              </a:rPr>
              <a:t>, неоднорідність, автономність;  </a:t>
            </a:r>
            <a:endParaRPr lang="uk-UA" altLang="uk-UA" dirty="0">
              <a:latin typeface="Arial" charset="0"/>
            </a:endParaRPr>
          </a:p>
        </p:txBody>
      </p:sp>
      <p:sp>
        <p:nvSpPr>
          <p:cNvPr id="20489" name="Rectangle 9"/>
          <p:cNvSpPr>
            <a:spLocks noChangeArrowheads="1"/>
          </p:cNvSpPr>
          <p:nvPr/>
        </p:nvSpPr>
        <p:spPr bwMode="auto">
          <a:xfrm>
            <a:off x="785813" y="4786313"/>
            <a:ext cx="6450483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uk-UA" altLang="uk-UA" sz="1400" b="1" i="1" dirty="0">
                <a:latin typeface="Arial" charset="0"/>
                <a:cs typeface="Times New Roman" pitchFamily="18" charset="0"/>
              </a:rPr>
              <a:t>  Б</a:t>
            </a:r>
            <a:r>
              <a:rPr lang="uk-UA" altLang="uk-UA" sz="1400" b="1" i="1" dirty="0" smtClean="0">
                <a:latin typeface="Arial" charset="0"/>
                <a:cs typeface="Times New Roman" pitchFamily="18" charset="0"/>
              </a:rPr>
              <a:t>. </a:t>
            </a:r>
            <a:r>
              <a:rPr lang="uk-UA" altLang="uk-UA" sz="1400" i="1" dirty="0" smtClean="0">
                <a:latin typeface="Arial" charset="0"/>
                <a:cs typeface="Times New Roman" pitchFamily="18" charset="0"/>
              </a:rPr>
              <a:t>Централізоване </a:t>
            </a:r>
            <a:r>
              <a:rPr lang="uk-UA" altLang="uk-UA" sz="1400" i="1" dirty="0">
                <a:latin typeface="Arial" charset="0"/>
                <a:cs typeface="Times New Roman" pitchFamily="18" charset="0"/>
              </a:rPr>
              <a:t>керування та інтегроване зберігання даних;</a:t>
            </a:r>
            <a:endParaRPr lang="uk-UA" altLang="uk-UA" dirty="0">
              <a:latin typeface="Arial" charset="0"/>
            </a:endParaRPr>
          </a:p>
        </p:txBody>
      </p:sp>
      <p:sp>
        <p:nvSpPr>
          <p:cNvPr id="20490" name="Rectangle 10"/>
          <p:cNvSpPr>
            <a:spLocks noChangeArrowheads="1"/>
          </p:cNvSpPr>
          <p:nvPr/>
        </p:nvSpPr>
        <p:spPr bwMode="auto">
          <a:xfrm>
            <a:off x="642938" y="5072063"/>
            <a:ext cx="644934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uk-UA" altLang="uk-UA" sz="1400" b="1" i="1" dirty="0">
                <a:latin typeface="Arial" charset="0"/>
                <a:cs typeface="Times New Roman" pitchFamily="18" charset="0"/>
              </a:rPr>
              <a:t>   В. </a:t>
            </a:r>
            <a:r>
              <a:rPr lang="uk-UA" altLang="uk-UA" sz="1400" i="1" dirty="0">
                <a:latin typeface="Arial" charset="0"/>
                <a:cs typeface="Times New Roman" pitchFamily="18" charset="0"/>
              </a:rPr>
              <a:t>Спільне використання даних та відновлення бази даних.  </a:t>
            </a:r>
            <a:endParaRPr lang="uk-UA" altLang="uk-UA" dirty="0">
              <a:latin typeface="Arial" charset="0"/>
            </a:endParaRPr>
          </a:p>
        </p:txBody>
      </p:sp>
      <p:sp>
        <p:nvSpPr>
          <p:cNvPr id="14" name="Заголовок 1"/>
          <p:cNvSpPr txBox="1">
            <a:spLocks/>
          </p:cNvSpPr>
          <p:nvPr/>
        </p:nvSpPr>
        <p:spPr>
          <a:xfrm>
            <a:off x="-482601" y="296862"/>
            <a:ext cx="8229601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</a:pPr>
            <a:r>
              <a:rPr lang="ru-RU" altLang="uk-UA" sz="2800" dirty="0" smtClean="0"/>
              <a:t>16</a:t>
            </a:r>
            <a:r>
              <a:rPr lang="uk-UA" altLang="uk-UA" sz="2800" dirty="0" smtClean="0"/>
              <a:t>. </a:t>
            </a:r>
            <a:r>
              <a:rPr lang="uk-UA" altLang="uk-UA" sz="2400" dirty="0" smtClean="0"/>
              <a:t>Керування базою даних здійснюється:</a:t>
            </a:r>
            <a:br>
              <a:rPr lang="uk-UA" altLang="uk-UA" sz="2400" dirty="0" smtClean="0"/>
            </a:br>
            <a:endParaRPr lang="uk-UA" altLang="uk-UA" sz="2400" dirty="0" smtClean="0"/>
          </a:p>
        </p:txBody>
      </p:sp>
      <p:sp>
        <p:nvSpPr>
          <p:cNvPr id="16" name="Заголовок 1"/>
          <p:cNvSpPr txBox="1">
            <a:spLocks/>
          </p:cNvSpPr>
          <p:nvPr/>
        </p:nvSpPr>
        <p:spPr>
          <a:xfrm>
            <a:off x="-90240" y="3834131"/>
            <a:ext cx="8910712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</a:pPr>
            <a:r>
              <a:rPr lang="uk-UA" altLang="uk-UA" sz="2900" dirty="0">
                <a:cs typeface="Times New Roman" pitchFamily="18" charset="0"/>
              </a:rPr>
              <a:t>18. </a:t>
            </a:r>
            <a:r>
              <a:rPr lang="uk-UA" altLang="uk-UA" sz="2700" dirty="0">
                <a:cs typeface="Times New Roman" pitchFamily="18" charset="0"/>
              </a:rPr>
              <a:t>Назвіть властивості архітектури розподілених СУБД</a:t>
            </a:r>
            <a:r>
              <a:rPr lang="uk-UA" altLang="uk-UA" sz="2700" dirty="0" smtClean="0">
                <a:cs typeface="Times New Roman" pitchFamily="18" charset="0"/>
              </a:rPr>
              <a:t>:</a:t>
            </a:r>
            <a:r>
              <a:rPr lang="uk-UA" altLang="uk-UA" sz="2700" dirty="0" smtClean="0"/>
              <a:t/>
            </a:r>
            <a:br>
              <a:rPr lang="uk-UA" altLang="uk-UA" sz="2700" dirty="0" smtClean="0"/>
            </a:br>
            <a:endParaRPr lang="uk-UA" altLang="uk-UA" sz="27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4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4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04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04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0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1800"/>
                            </p:stCondLst>
                            <p:childTnLst>
                              <p:par>
                                <p:cTn id="2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04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04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2300"/>
                            </p:stCondLst>
                            <p:childTnLst>
                              <p:par>
                                <p:cTn id="3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 nodeType="afterGroup">
                            <p:stCondLst>
                              <p:cond delay="2800"/>
                            </p:stCondLst>
                            <p:childTnLst>
                              <p:par>
                                <p:cTn id="3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04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04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 nodeType="clickPar">
                      <p:stCondLst>
                        <p:cond delay="indefinite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3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04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04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04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 nodeType="afterGroup">
                            <p:stCondLst>
                              <p:cond delay="3550"/>
                            </p:stCondLst>
                            <p:childTnLst>
                              <p:par>
                                <p:cTn id="5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04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04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 nodeType="afterGroup">
                            <p:stCondLst>
                              <p:cond delay="4050"/>
                            </p:stCondLst>
                            <p:childTnLst>
                              <p:par>
                                <p:cTn id="5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04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204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 nodeType="afterGroup">
                            <p:stCondLst>
                              <p:cond delay="4550"/>
                            </p:stCondLst>
                            <p:childTnLst>
                              <p:par>
                                <p:cTn id="6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04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204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 nodeType="clickPar">
                      <p:stCondLst>
                        <p:cond delay="indefinite"/>
                      </p:stCondLst>
                      <p:childTnLst>
                        <p:par>
                          <p:cTn id="6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7" presetID="3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204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204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2048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204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1" grpId="0"/>
      <p:bldP spid="20482" grpId="0"/>
      <p:bldP spid="20482" grpId="1"/>
      <p:bldP spid="20483" grpId="0"/>
      <p:bldP spid="20484" grpId="0"/>
      <p:bldP spid="20484" grpId="1"/>
      <p:bldP spid="20485" grpId="0"/>
      <p:bldP spid="20486" grpId="0"/>
      <p:bldP spid="20488" grpId="0"/>
      <p:bldP spid="20488" grpId="1"/>
      <p:bldP spid="20489" grpId="0"/>
      <p:bldP spid="2049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/>
          <p:cNvSpPr>
            <a:spLocks noGrp="1"/>
          </p:cNvSpPr>
          <p:nvPr>
            <p:ph type="title"/>
          </p:nvPr>
        </p:nvSpPr>
        <p:spPr>
          <a:xfrm>
            <a:off x="-571500" y="357188"/>
            <a:ext cx="8229600" cy="1143000"/>
          </a:xfrm>
        </p:spPr>
        <p:txBody>
          <a:bodyPr/>
          <a:lstStyle/>
          <a:p>
            <a:r>
              <a:rPr lang="uk-UA" altLang="uk-UA" sz="2800" dirty="0" smtClean="0"/>
              <a:t>19. </a:t>
            </a:r>
            <a:r>
              <a:rPr lang="uk-UA" altLang="uk-UA" sz="2400" dirty="0" smtClean="0"/>
              <a:t>Назвіть типи фрагментації відношень:</a:t>
            </a:r>
            <a:br>
              <a:rPr lang="uk-UA" altLang="uk-UA" sz="2400" dirty="0" smtClean="0"/>
            </a:br>
            <a:endParaRPr lang="uk-UA" altLang="uk-UA" sz="2400" dirty="0" smtClean="0"/>
          </a:p>
        </p:txBody>
      </p:sp>
      <p:sp>
        <p:nvSpPr>
          <p:cNvPr id="21505" name="Rectangle 1"/>
          <p:cNvSpPr>
            <a:spLocks noChangeArrowheads="1"/>
          </p:cNvSpPr>
          <p:nvPr/>
        </p:nvSpPr>
        <p:spPr bwMode="auto">
          <a:xfrm>
            <a:off x="1071562" y="1001713"/>
            <a:ext cx="3284413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uk-UA" altLang="uk-UA" sz="1400" b="1" i="1" dirty="0">
                <a:latin typeface="Arial" charset="0"/>
                <a:ea typeface="Times New Roman" pitchFamily="18" charset="0"/>
                <a:cs typeface="Arial" charset="0"/>
              </a:rPr>
              <a:t>А. </a:t>
            </a:r>
            <a:r>
              <a:rPr lang="uk-UA" altLang="uk-UA" sz="1400" i="1" dirty="0">
                <a:latin typeface="Arial" charset="0"/>
                <a:ea typeface="Times New Roman" pitchFamily="18" charset="0"/>
                <a:cs typeface="Arial" charset="0"/>
              </a:rPr>
              <a:t>Реплікація, транзакція;</a:t>
            </a:r>
            <a:endParaRPr lang="uk-UA" altLang="uk-UA" dirty="0">
              <a:latin typeface="Arial" charset="0"/>
              <a:ea typeface="Times New Roman" pitchFamily="18" charset="0"/>
              <a:cs typeface="Arial" charset="0"/>
            </a:endParaRPr>
          </a:p>
        </p:txBody>
      </p:sp>
      <p:sp>
        <p:nvSpPr>
          <p:cNvPr id="21506" name="Rectangle 2"/>
          <p:cNvSpPr>
            <a:spLocks noChangeArrowheads="1"/>
          </p:cNvSpPr>
          <p:nvPr/>
        </p:nvSpPr>
        <p:spPr bwMode="auto">
          <a:xfrm>
            <a:off x="857249" y="1287463"/>
            <a:ext cx="2485231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uk-UA" altLang="uk-UA" sz="1200" b="1" i="1" dirty="0">
                <a:latin typeface="Arial" charset="0"/>
                <a:ea typeface="Times New Roman" pitchFamily="18" charset="0"/>
                <a:cs typeface="Arial" charset="0"/>
              </a:rPr>
              <a:t>   </a:t>
            </a:r>
            <a:r>
              <a:rPr lang="uk-UA" altLang="uk-UA" sz="1400" b="1" i="1" dirty="0">
                <a:latin typeface="Arial" charset="0"/>
                <a:ea typeface="Times New Roman" pitchFamily="18" charset="0"/>
                <a:cs typeface="Arial" charset="0"/>
              </a:rPr>
              <a:t>Б</a:t>
            </a:r>
            <a:r>
              <a:rPr lang="uk-UA" altLang="uk-UA" sz="1200" b="1" i="1" dirty="0">
                <a:latin typeface="Arial" charset="0"/>
                <a:ea typeface="Times New Roman" pitchFamily="18" charset="0"/>
                <a:cs typeface="Arial" charset="0"/>
              </a:rPr>
              <a:t>. </a:t>
            </a:r>
            <a:r>
              <a:rPr lang="uk-UA" altLang="uk-UA" sz="1400" i="1" dirty="0">
                <a:latin typeface="Arial" charset="0"/>
                <a:ea typeface="Times New Roman" pitchFamily="18" charset="0"/>
                <a:cs typeface="Arial" charset="0"/>
              </a:rPr>
              <a:t>1НФ, 2НФ, 3НФ</a:t>
            </a:r>
            <a:r>
              <a:rPr lang="uk-UA" altLang="uk-UA" sz="1200" i="1" dirty="0">
                <a:latin typeface="Arial" charset="0"/>
                <a:ea typeface="Times New Roman" pitchFamily="18" charset="0"/>
                <a:cs typeface="Arial" charset="0"/>
              </a:rPr>
              <a:t>;</a:t>
            </a:r>
            <a:endParaRPr lang="uk-UA" altLang="uk-UA" sz="1600" dirty="0">
              <a:latin typeface="Arial" charset="0"/>
              <a:ea typeface="Times New Roman" pitchFamily="18" charset="0"/>
              <a:cs typeface="Arial" charset="0"/>
            </a:endParaRPr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755650" y="1557338"/>
            <a:ext cx="3914775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uk-UA" altLang="uk-UA" sz="1400" b="1" i="1" dirty="0">
                <a:latin typeface="Arial" charset="0"/>
                <a:cs typeface="Arial" charset="0"/>
              </a:rPr>
              <a:t>  В. </a:t>
            </a:r>
            <a:r>
              <a:rPr lang="uk-UA" altLang="uk-UA" sz="1400" i="1" dirty="0">
                <a:latin typeface="Arial" charset="0"/>
                <a:cs typeface="Arial" charset="0"/>
              </a:rPr>
              <a:t>Горизонтальна, вертикальна, змішана</a:t>
            </a:r>
            <a:r>
              <a:rPr lang="uk-UA" altLang="uk-UA" sz="1200" i="1" dirty="0">
                <a:latin typeface="Arial" charset="0"/>
                <a:cs typeface="Arial" charset="0"/>
              </a:rPr>
              <a:t>.</a:t>
            </a:r>
            <a:endParaRPr lang="uk-UA" altLang="uk-UA" sz="1200" dirty="0">
              <a:latin typeface="Arial" charset="0"/>
              <a:cs typeface="Arial" charset="0"/>
            </a:endParaRPr>
          </a:p>
        </p:txBody>
      </p:sp>
      <p:sp>
        <p:nvSpPr>
          <p:cNvPr id="21507" name="Rectangle 3"/>
          <p:cNvSpPr>
            <a:spLocks noChangeArrowheads="1"/>
          </p:cNvSpPr>
          <p:nvPr/>
        </p:nvSpPr>
        <p:spPr bwMode="auto">
          <a:xfrm>
            <a:off x="785813" y="2428875"/>
            <a:ext cx="4786312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uk-UA" altLang="uk-UA" sz="2800" dirty="0">
                <a:cs typeface="Times New Roman" pitchFamily="18" charset="0"/>
              </a:rPr>
              <a:t>20. </a:t>
            </a:r>
            <a:r>
              <a:rPr lang="uk-UA" altLang="uk-UA" sz="2400" dirty="0">
                <a:cs typeface="Times New Roman" pitchFamily="18" charset="0"/>
              </a:rPr>
              <a:t>Адаптивна модель бази даних:</a:t>
            </a:r>
            <a:endParaRPr lang="uk-UA" altLang="uk-UA" sz="2400" dirty="0"/>
          </a:p>
        </p:txBody>
      </p:sp>
      <p:sp>
        <p:nvSpPr>
          <p:cNvPr id="21508" name="Rectangle 4"/>
          <p:cNvSpPr>
            <a:spLocks noChangeArrowheads="1"/>
          </p:cNvSpPr>
          <p:nvPr/>
        </p:nvSpPr>
        <p:spPr bwMode="auto">
          <a:xfrm>
            <a:off x="1071563" y="3001963"/>
            <a:ext cx="5444653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uk-UA" altLang="uk-UA" sz="1400" b="1" i="1" dirty="0">
                <a:latin typeface="Arial" charset="0"/>
                <a:cs typeface="Times New Roman" pitchFamily="18" charset="0"/>
              </a:rPr>
              <a:t> А. </a:t>
            </a:r>
            <a:r>
              <a:rPr lang="uk-UA" altLang="uk-UA" sz="1400" i="1" dirty="0">
                <a:latin typeface="Arial" charset="0"/>
                <a:cs typeface="Times New Roman" pitchFamily="18" charset="0"/>
              </a:rPr>
              <a:t>Допускає тільки табличну форму зображення даних;</a:t>
            </a:r>
            <a:endParaRPr lang="uk-UA" altLang="uk-UA" dirty="0">
              <a:latin typeface="Arial" charset="0"/>
            </a:endParaRPr>
          </a:p>
        </p:txBody>
      </p:sp>
      <p:sp>
        <p:nvSpPr>
          <p:cNvPr id="21509" name="Rectangle 5"/>
          <p:cNvSpPr>
            <a:spLocks noChangeArrowheads="1"/>
          </p:cNvSpPr>
          <p:nvPr/>
        </p:nvSpPr>
        <p:spPr bwMode="auto">
          <a:xfrm>
            <a:off x="1000124" y="3287713"/>
            <a:ext cx="5660107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uk-UA" altLang="uk-UA" sz="1400" b="1" i="1" dirty="0">
                <a:latin typeface="Arial" charset="0"/>
                <a:cs typeface="Times New Roman" pitchFamily="18" charset="0"/>
              </a:rPr>
              <a:t>Б. </a:t>
            </a:r>
            <a:r>
              <a:rPr lang="uk-UA" altLang="uk-UA" sz="1400" i="1" dirty="0">
                <a:latin typeface="Arial" charset="0"/>
                <a:cs typeface="Times New Roman" pitchFamily="18" charset="0"/>
              </a:rPr>
              <a:t>Допускає тільки ієрархічну форму зображення даних;</a:t>
            </a:r>
            <a:endParaRPr lang="uk-UA" altLang="uk-UA" dirty="0">
              <a:latin typeface="Arial" charset="0"/>
            </a:endParaRPr>
          </a:p>
        </p:txBody>
      </p:sp>
      <p:sp>
        <p:nvSpPr>
          <p:cNvPr id="21510" name="Rectangle 6"/>
          <p:cNvSpPr>
            <a:spLocks noChangeArrowheads="1"/>
          </p:cNvSpPr>
          <p:nvPr/>
        </p:nvSpPr>
        <p:spPr bwMode="auto">
          <a:xfrm>
            <a:off x="857250" y="3573463"/>
            <a:ext cx="623503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uk-UA" altLang="uk-UA" sz="1400" b="1" i="1" dirty="0">
                <a:latin typeface="Arial" charset="0"/>
                <a:cs typeface="Times New Roman" pitchFamily="18" charset="0"/>
              </a:rPr>
              <a:t>В. </a:t>
            </a:r>
            <a:r>
              <a:rPr lang="uk-UA" altLang="uk-UA" sz="1400" i="1" dirty="0">
                <a:latin typeface="Arial" charset="0"/>
                <a:cs typeface="Times New Roman" pitchFamily="18" charset="0"/>
              </a:rPr>
              <a:t>Передбачає застосування принципів кожної з класичних моделей.</a:t>
            </a:r>
            <a:endParaRPr lang="uk-UA" altLang="uk-UA" dirty="0">
              <a:latin typeface="Arial" charset="0"/>
            </a:endParaRPr>
          </a:p>
        </p:txBody>
      </p:sp>
      <p:sp>
        <p:nvSpPr>
          <p:cNvPr id="21511" name="Rectangle 7"/>
          <p:cNvSpPr>
            <a:spLocks noChangeArrowheads="1"/>
          </p:cNvSpPr>
          <p:nvPr/>
        </p:nvSpPr>
        <p:spPr bwMode="auto">
          <a:xfrm>
            <a:off x="683568" y="4377299"/>
            <a:ext cx="767519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just"/>
            <a:r>
              <a:rPr lang="uk-UA" altLang="uk-UA" sz="2800" dirty="0" smtClean="0">
                <a:cs typeface="Times New Roman" pitchFamily="18" charset="0"/>
              </a:rPr>
              <a:t>21</a:t>
            </a:r>
            <a:r>
              <a:rPr lang="uk-UA" altLang="uk-UA" sz="2200" dirty="0" smtClean="0">
                <a:cs typeface="Times New Roman" pitchFamily="18" charset="0"/>
              </a:rPr>
              <a:t>.</a:t>
            </a:r>
            <a:r>
              <a:rPr lang="en-US" altLang="uk-UA" sz="2200" dirty="0" smtClean="0">
                <a:cs typeface="Times New Roman" pitchFamily="18" charset="0"/>
              </a:rPr>
              <a:t> </a:t>
            </a:r>
            <a:r>
              <a:rPr lang="uk-UA" altLang="uk-UA" sz="2400" dirty="0" smtClean="0">
                <a:cs typeface="Times New Roman" pitchFamily="18" charset="0"/>
              </a:rPr>
              <a:t>Назвіть </a:t>
            </a:r>
            <a:r>
              <a:rPr lang="uk-UA" altLang="uk-UA" sz="2400" dirty="0">
                <a:cs typeface="Times New Roman" pitchFamily="18" charset="0"/>
              </a:rPr>
              <a:t>архітектурні рівні </a:t>
            </a:r>
            <a:r>
              <a:rPr lang="uk-UA" altLang="uk-UA" sz="2400" dirty="0" smtClean="0">
                <a:cs typeface="Times New Roman" pitchFamily="18" charset="0"/>
              </a:rPr>
              <a:t>визначення структур </a:t>
            </a:r>
            <a:r>
              <a:rPr lang="uk-UA" altLang="uk-UA" sz="2400" dirty="0">
                <a:cs typeface="Times New Roman" pitchFamily="18" charset="0"/>
              </a:rPr>
              <a:t>даних:</a:t>
            </a:r>
            <a:endParaRPr lang="uk-UA" altLang="uk-UA" sz="2400" dirty="0"/>
          </a:p>
        </p:txBody>
      </p:sp>
      <p:sp>
        <p:nvSpPr>
          <p:cNvPr id="21512" name="Rectangle 8"/>
          <p:cNvSpPr>
            <a:spLocks noChangeArrowheads="1"/>
          </p:cNvSpPr>
          <p:nvPr/>
        </p:nvSpPr>
        <p:spPr bwMode="auto">
          <a:xfrm>
            <a:off x="1071563" y="4889695"/>
            <a:ext cx="317341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uk-UA" altLang="uk-UA" sz="1400" b="1" i="1" dirty="0">
                <a:latin typeface="Arial" charset="0"/>
                <a:cs typeface="Times New Roman" pitchFamily="18" charset="0"/>
              </a:rPr>
              <a:t>А. </a:t>
            </a:r>
            <a:r>
              <a:rPr lang="uk-UA" altLang="uk-UA" sz="1400" i="1" dirty="0">
                <a:latin typeface="Arial" charset="0"/>
                <a:cs typeface="Times New Roman" pitchFamily="18" charset="0"/>
              </a:rPr>
              <a:t>Зовнішній, внутрішній, середній;</a:t>
            </a:r>
            <a:endParaRPr lang="uk-UA" altLang="uk-UA" dirty="0">
              <a:latin typeface="Arial" charset="0"/>
            </a:endParaRPr>
          </a:p>
        </p:txBody>
      </p:sp>
      <p:sp>
        <p:nvSpPr>
          <p:cNvPr id="21513" name="Rectangle 9"/>
          <p:cNvSpPr>
            <a:spLocks noChangeArrowheads="1"/>
          </p:cNvSpPr>
          <p:nvPr/>
        </p:nvSpPr>
        <p:spPr bwMode="auto">
          <a:xfrm>
            <a:off x="969276" y="5197670"/>
            <a:ext cx="5329923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uk-UA" altLang="uk-UA" sz="1400" b="1" i="1" dirty="0">
                <a:latin typeface="Arial" charset="0"/>
                <a:cs typeface="Times New Roman" pitchFamily="18" charset="0"/>
              </a:rPr>
              <a:t>Б. </a:t>
            </a:r>
            <a:r>
              <a:rPr lang="uk-UA" altLang="uk-UA" sz="1400" i="1" dirty="0">
                <a:latin typeface="Arial" charset="0"/>
                <a:cs typeface="Times New Roman" pitchFamily="18" charset="0"/>
              </a:rPr>
              <a:t>Концептуальний, зовнішній, внутрішній</a:t>
            </a:r>
            <a:r>
              <a:rPr lang="uk-UA" altLang="uk-UA" sz="1400" dirty="0">
                <a:latin typeface="Arial" charset="0"/>
                <a:cs typeface="Times New Roman" pitchFamily="18" charset="0"/>
              </a:rPr>
              <a:t>;</a:t>
            </a:r>
            <a:endParaRPr lang="uk-UA" altLang="uk-UA" dirty="0">
              <a:latin typeface="Arial" charset="0"/>
            </a:endParaRPr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797208" y="5487614"/>
            <a:ext cx="4192238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uk-UA" altLang="uk-UA" sz="1400" b="1" i="1" dirty="0">
                <a:latin typeface="Arial" panose="020B0604020202020204" pitchFamily="34" charset="0"/>
                <a:cs typeface="Arial" panose="020B0604020202020204" pitchFamily="34" charset="0"/>
              </a:rPr>
              <a:t>  В. </a:t>
            </a:r>
            <a:r>
              <a:rPr lang="uk-UA" altLang="uk-UA" sz="1400" i="1" dirty="0">
                <a:latin typeface="Arial" panose="020B0604020202020204" pitchFamily="34" charset="0"/>
                <a:cs typeface="Arial" panose="020B0604020202020204" pitchFamily="34" charset="0"/>
              </a:rPr>
              <a:t>Концептуальний, апаратний, програмний.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15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5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15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15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15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15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3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15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15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4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15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15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3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15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15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15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215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 nodeType="clickPar">
                      <p:stCondLst>
                        <p:cond delay="indefinite"/>
                      </p:stCondLst>
                      <p:childTnLst>
                        <p:par>
                          <p:cTn id="5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15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15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6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215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215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6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215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215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7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 nodeType="clickPar">
                      <p:stCondLst>
                        <p:cond delay="indefinite"/>
                      </p:stCondLst>
                      <p:childTnLst>
                        <p:par>
                          <p:cTn id="7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9" presetID="3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215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215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215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215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5" grpId="0"/>
      <p:bldP spid="21506" grpId="0"/>
      <p:bldP spid="6" grpId="0"/>
      <p:bldP spid="6" grpId="1"/>
      <p:bldP spid="21507" grpId="0"/>
      <p:bldP spid="21508" grpId="0"/>
      <p:bldP spid="21509" grpId="0"/>
      <p:bldP spid="21510" grpId="0"/>
      <p:bldP spid="21510" grpId="1"/>
      <p:bldP spid="21511" grpId="0"/>
      <p:bldP spid="21512" grpId="0"/>
      <p:bldP spid="21513" grpId="0"/>
      <p:bldP spid="21513" grpId="1"/>
      <p:bldP spid="1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Заголовок 1"/>
          <p:cNvSpPr>
            <a:spLocks noGrp="1"/>
          </p:cNvSpPr>
          <p:nvPr>
            <p:ph type="title"/>
          </p:nvPr>
        </p:nvSpPr>
        <p:spPr>
          <a:xfrm>
            <a:off x="-1857375" y="357188"/>
            <a:ext cx="8229600" cy="1143000"/>
          </a:xfrm>
        </p:spPr>
        <p:txBody>
          <a:bodyPr/>
          <a:lstStyle/>
          <a:p>
            <a:r>
              <a:rPr lang="uk-UA" altLang="uk-UA" sz="2800" dirty="0" smtClean="0"/>
              <a:t>22. </a:t>
            </a:r>
            <a:r>
              <a:rPr lang="uk-UA" altLang="uk-UA" sz="2400" dirty="0" smtClean="0"/>
              <a:t>Фонд даних – це</a:t>
            </a:r>
            <a:r>
              <a:rPr lang="uk-UA" altLang="uk-UA" sz="2400" dirty="0" smtClean="0">
                <a:latin typeface="Arial" charset="0"/>
              </a:rPr>
              <a:t>...</a:t>
            </a:r>
            <a:r>
              <a:rPr lang="uk-UA" altLang="uk-UA" sz="2400" dirty="0" smtClean="0"/>
              <a:t/>
            </a:r>
            <a:br>
              <a:rPr lang="uk-UA" altLang="uk-UA" sz="2400" dirty="0" smtClean="0"/>
            </a:br>
            <a:endParaRPr lang="uk-UA" altLang="uk-UA" sz="2400" dirty="0" smtClean="0"/>
          </a:p>
        </p:txBody>
      </p:sp>
      <p:sp>
        <p:nvSpPr>
          <p:cNvPr id="4" name="Прямоугольник 3"/>
          <p:cNvSpPr>
            <a:spLocks noChangeArrowheads="1"/>
          </p:cNvSpPr>
          <p:nvPr/>
        </p:nvSpPr>
        <p:spPr bwMode="auto">
          <a:xfrm>
            <a:off x="1285875" y="1000125"/>
            <a:ext cx="2129557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uk-UA" altLang="uk-UA" sz="1200" b="1" i="1" dirty="0">
                <a:latin typeface="Arial" charset="0"/>
                <a:cs typeface="Arial" charset="0"/>
              </a:rPr>
              <a:t> </a:t>
            </a:r>
            <a:r>
              <a:rPr lang="uk-UA" altLang="uk-UA" sz="1400" b="1" i="1" dirty="0">
                <a:latin typeface="Arial" charset="0"/>
                <a:cs typeface="Arial" charset="0"/>
              </a:rPr>
              <a:t>А. </a:t>
            </a:r>
            <a:r>
              <a:rPr lang="uk-UA" altLang="uk-UA" sz="1400" i="1" dirty="0">
                <a:latin typeface="Arial" charset="0"/>
                <a:cs typeface="Arial" charset="0"/>
              </a:rPr>
              <a:t>Архівні копії файлів;</a:t>
            </a:r>
            <a:endParaRPr lang="uk-UA" altLang="uk-UA" sz="1400" dirty="0">
              <a:latin typeface="Arial" charset="0"/>
              <a:cs typeface="Arial" charset="0"/>
            </a:endParaRPr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071563" y="1285875"/>
            <a:ext cx="190976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uk-UA" altLang="uk-UA" sz="1200" b="1" i="1" dirty="0">
                <a:latin typeface="Arial" charset="0"/>
                <a:cs typeface="Arial" charset="0"/>
              </a:rPr>
              <a:t>   </a:t>
            </a:r>
            <a:r>
              <a:rPr lang="uk-UA" altLang="uk-UA" sz="1400" b="1" i="1" dirty="0">
                <a:latin typeface="Arial" charset="0"/>
                <a:cs typeface="Arial" charset="0"/>
              </a:rPr>
              <a:t>Б. </a:t>
            </a:r>
            <a:r>
              <a:rPr lang="uk-UA" altLang="uk-UA" sz="1400" i="1" dirty="0">
                <a:latin typeface="Arial" charset="0"/>
                <a:cs typeface="Arial" charset="0"/>
              </a:rPr>
              <a:t>Словник даних;</a:t>
            </a:r>
            <a:endParaRPr lang="uk-UA" altLang="uk-UA" sz="1400" dirty="0">
              <a:latin typeface="Arial" charset="0"/>
              <a:cs typeface="Arial" charset="0"/>
            </a:endParaRPr>
          </a:p>
        </p:txBody>
      </p:sp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1143000" y="1570931"/>
            <a:ext cx="683360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uk-UA" altLang="uk-UA" sz="1400" b="1" i="1" dirty="0">
                <a:latin typeface="Arial" charset="0"/>
                <a:cs typeface="Times New Roman" pitchFamily="18" charset="0"/>
              </a:rPr>
              <a:t>В.</a:t>
            </a:r>
            <a:r>
              <a:rPr lang="uk-UA" altLang="uk-UA" sz="1400" i="1" dirty="0">
                <a:latin typeface="Arial" charset="0"/>
                <a:cs typeface="Times New Roman" pitchFamily="18" charset="0"/>
              </a:rPr>
              <a:t> Активні дані, з якими постійно працює користувач чи прикладна програма.</a:t>
            </a:r>
            <a:endParaRPr lang="uk-UA" altLang="uk-UA" sz="1400" dirty="0">
              <a:latin typeface="Arial" charset="0"/>
            </a:endParaRPr>
          </a:p>
        </p:txBody>
      </p:sp>
      <p:sp>
        <p:nvSpPr>
          <p:cNvPr id="22530" name="Rectangle 2"/>
          <p:cNvSpPr>
            <a:spLocks noChangeArrowheads="1"/>
          </p:cNvSpPr>
          <p:nvPr/>
        </p:nvSpPr>
        <p:spPr bwMode="auto">
          <a:xfrm>
            <a:off x="785813" y="2287588"/>
            <a:ext cx="3621087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uk-UA" altLang="uk-UA" sz="2800" dirty="0">
                <a:cs typeface="Times New Roman" pitchFamily="18" charset="0"/>
              </a:rPr>
              <a:t>23.  </a:t>
            </a:r>
            <a:r>
              <a:rPr lang="uk-UA" altLang="uk-UA" sz="2400" dirty="0">
                <a:cs typeface="Times New Roman" pitchFamily="18" charset="0"/>
              </a:rPr>
              <a:t>Архіви даних – це</a:t>
            </a:r>
            <a:r>
              <a:rPr lang="uk-UA" altLang="uk-UA" sz="2400" dirty="0">
                <a:latin typeface="Arial" charset="0"/>
                <a:cs typeface="Times New Roman" pitchFamily="18" charset="0"/>
              </a:rPr>
              <a:t>...</a:t>
            </a:r>
            <a:r>
              <a:rPr lang="uk-UA" altLang="uk-UA" sz="2400" dirty="0">
                <a:cs typeface="Times New Roman" pitchFamily="18" charset="0"/>
              </a:rPr>
              <a:t> </a:t>
            </a:r>
            <a:endParaRPr lang="uk-UA" altLang="uk-UA" sz="2400" dirty="0"/>
          </a:p>
        </p:txBody>
      </p:sp>
      <p:sp>
        <p:nvSpPr>
          <p:cNvPr id="22531" name="Rectangle 3"/>
          <p:cNvSpPr>
            <a:spLocks noChangeArrowheads="1"/>
          </p:cNvSpPr>
          <p:nvPr/>
        </p:nvSpPr>
        <p:spPr bwMode="auto">
          <a:xfrm>
            <a:off x="1071563" y="2857500"/>
            <a:ext cx="208597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uk-UA" altLang="uk-UA" sz="1400" b="1" i="1" dirty="0">
                <a:latin typeface="Arial" charset="0"/>
                <a:cs typeface="Times New Roman" pitchFamily="18" charset="0"/>
              </a:rPr>
              <a:t>А. </a:t>
            </a:r>
            <a:r>
              <a:rPr lang="uk-UA" altLang="uk-UA" sz="1400" i="1" dirty="0">
                <a:latin typeface="Arial" charset="0"/>
                <a:cs typeface="Times New Roman" pitchFamily="18" charset="0"/>
              </a:rPr>
              <a:t>Архівні копії файлів;</a:t>
            </a:r>
            <a:endParaRPr lang="uk-UA" altLang="uk-UA" dirty="0">
              <a:latin typeface="Arial" charset="0"/>
            </a:endParaRPr>
          </a:p>
        </p:txBody>
      </p:sp>
      <p:sp>
        <p:nvSpPr>
          <p:cNvPr id="22532" name="Rectangle 4"/>
          <p:cNvSpPr>
            <a:spLocks noChangeArrowheads="1"/>
          </p:cNvSpPr>
          <p:nvPr/>
        </p:nvSpPr>
        <p:spPr bwMode="auto">
          <a:xfrm>
            <a:off x="1000125" y="3143250"/>
            <a:ext cx="170497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uk-UA" altLang="uk-UA" sz="1400" b="1" i="1" dirty="0">
                <a:latin typeface="Arial" charset="0"/>
                <a:cs typeface="Times New Roman" pitchFamily="18" charset="0"/>
              </a:rPr>
              <a:t>Б. </a:t>
            </a:r>
            <a:r>
              <a:rPr lang="uk-UA" altLang="uk-UA" sz="1400" i="1" dirty="0">
                <a:latin typeface="Arial" charset="0"/>
                <a:cs typeface="Times New Roman" pitchFamily="18" charset="0"/>
              </a:rPr>
              <a:t>Словник даних;</a:t>
            </a:r>
            <a:endParaRPr lang="uk-UA" altLang="uk-UA" dirty="0">
              <a:latin typeface="Arial" charset="0"/>
            </a:endParaRPr>
          </a:p>
        </p:txBody>
      </p:sp>
      <p:sp>
        <p:nvSpPr>
          <p:cNvPr id="22533" name="Rectangle 5"/>
          <p:cNvSpPr>
            <a:spLocks noChangeArrowheads="1"/>
          </p:cNvSpPr>
          <p:nvPr/>
        </p:nvSpPr>
        <p:spPr bwMode="auto">
          <a:xfrm>
            <a:off x="928688" y="3429000"/>
            <a:ext cx="6834187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uk-UA" altLang="uk-UA" sz="1400" b="1" i="1" dirty="0">
                <a:latin typeface="Arial" charset="0"/>
                <a:cs typeface="Times New Roman" pitchFamily="18" charset="0"/>
              </a:rPr>
              <a:t>В. </a:t>
            </a:r>
            <a:r>
              <a:rPr lang="uk-UA" altLang="uk-UA" sz="1400" i="1" dirty="0">
                <a:latin typeface="Arial" charset="0"/>
                <a:cs typeface="Times New Roman" pitchFamily="18" charset="0"/>
              </a:rPr>
              <a:t>Активні дані, з якими постійно працює користувач чи прикладна програма.</a:t>
            </a:r>
            <a:endParaRPr lang="uk-UA" altLang="uk-UA" dirty="0">
              <a:latin typeface="Arial" charset="0"/>
            </a:endParaRPr>
          </a:p>
        </p:txBody>
      </p:sp>
      <p:sp>
        <p:nvSpPr>
          <p:cNvPr id="22534" name="Rectangle 6"/>
          <p:cNvSpPr>
            <a:spLocks noChangeArrowheads="1"/>
          </p:cNvSpPr>
          <p:nvPr/>
        </p:nvSpPr>
        <p:spPr bwMode="auto">
          <a:xfrm>
            <a:off x="799232" y="4214813"/>
            <a:ext cx="6869112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uk-UA" altLang="uk-UA" sz="2800" dirty="0" smtClean="0">
                <a:cs typeface="Times New Roman" pitchFamily="18" charset="0"/>
              </a:rPr>
              <a:t>24.</a:t>
            </a:r>
            <a:r>
              <a:rPr lang="en-US" altLang="uk-UA" sz="2800" dirty="0" smtClean="0">
                <a:cs typeface="Times New Roman" pitchFamily="18" charset="0"/>
              </a:rPr>
              <a:t> </a:t>
            </a:r>
            <a:r>
              <a:rPr lang="uk-UA" altLang="uk-UA" sz="2400" dirty="0" smtClean="0">
                <a:cs typeface="Times New Roman" pitchFamily="18" charset="0"/>
              </a:rPr>
              <a:t>Об</a:t>
            </a:r>
            <a:r>
              <a:rPr lang="ru-RU" altLang="uk-UA" sz="2400" dirty="0">
                <a:cs typeface="Times New Roman" pitchFamily="18" charset="0"/>
              </a:rPr>
              <a:t>’</a:t>
            </a:r>
            <a:r>
              <a:rPr lang="uk-UA" altLang="uk-UA" sz="2400" dirty="0" err="1">
                <a:cs typeface="Times New Roman" pitchFamily="18" charset="0"/>
              </a:rPr>
              <a:t>єктними</a:t>
            </a:r>
            <a:r>
              <a:rPr lang="uk-UA" altLang="uk-UA" sz="2400" dirty="0">
                <a:cs typeface="Times New Roman" pitchFamily="18" charset="0"/>
              </a:rPr>
              <a:t> будуть ті відношення, що містять...</a:t>
            </a:r>
            <a:endParaRPr lang="uk-UA" altLang="uk-UA" sz="2400" dirty="0"/>
          </a:p>
        </p:txBody>
      </p:sp>
      <p:sp>
        <p:nvSpPr>
          <p:cNvPr id="22535" name="Rectangle 7"/>
          <p:cNvSpPr>
            <a:spLocks noChangeArrowheads="1"/>
          </p:cNvSpPr>
          <p:nvPr/>
        </p:nvSpPr>
        <p:spPr bwMode="auto">
          <a:xfrm>
            <a:off x="1000125" y="4714875"/>
            <a:ext cx="58102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uk-UA" altLang="uk-UA" sz="1400" b="1" i="1" dirty="0">
                <a:latin typeface="Arial" charset="0"/>
                <a:cs typeface="Times New Roman" pitchFamily="18" charset="0"/>
              </a:rPr>
              <a:t>А. </a:t>
            </a:r>
            <a:r>
              <a:rPr lang="uk-UA" altLang="uk-UA" sz="1400" i="1" dirty="0">
                <a:latin typeface="Arial" charset="0"/>
                <a:cs typeface="Times New Roman" pitchFamily="18" charset="0"/>
              </a:rPr>
              <a:t>Нормативно довідкові дані і первинні ключі, які не дублюються;</a:t>
            </a:r>
            <a:endParaRPr lang="uk-UA" altLang="uk-UA" dirty="0">
              <a:latin typeface="Arial" charset="0"/>
            </a:endParaRPr>
          </a:p>
        </p:txBody>
      </p:sp>
      <p:sp>
        <p:nvSpPr>
          <p:cNvPr id="22536" name="Rectangle 8"/>
          <p:cNvSpPr>
            <a:spLocks noChangeArrowheads="1"/>
          </p:cNvSpPr>
          <p:nvPr/>
        </p:nvSpPr>
        <p:spPr bwMode="auto">
          <a:xfrm>
            <a:off x="928688" y="5000625"/>
            <a:ext cx="4694237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uk-UA" altLang="uk-UA" sz="1400" b="1" i="1">
                <a:latin typeface="Arial" charset="0"/>
                <a:cs typeface="Times New Roman" pitchFamily="18" charset="0"/>
              </a:rPr>
              <a:t>Б. </a:t>
            </a:r>
            <a:r>
              <a:rPr lang="uk-UA" altLang="uk-UA" sz="1400" i="1">
                <a:latin typeface="Arial" charset="0"/>
                <a:cs typeface="Times New Roman" pitchFamily="18" charset="0"/>
              </a:rPr>
              <a:t>Оперативні дані і їхні ключі можуть дублюватися;</a:t>
            </a:r>
            <a:endParaRPr lang="uk-UA" altLang="uk-UA">
              <a:latin typeface="Arial" charset="0"/>
            </a:endParaRPr>
          </a:p>
        </p:txBody>
      </p:sp>
      <p:sp>
        <p:nvSpPr>
          <p:cNvPr id="22537" name="Rectangle 9"/>
          <p:cNvSpPr>
            <a:spLocks noChangeArrowheads="1"/>
          </p:cNvSpPr>
          <p:nvPr/>
        </p:nvSpPr>
        <p:spPr bwMode="auto">
          <a:xfrm>
            <a:off x="857250" y="5286375"/>
            <a:ext cx="4081463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uk-UA" altLang="uk-UA" sz="1400" b="1" i="1">
                <a:latin typeface="Arial" charset="0"/>
                <a:cs typeface="Times New Roman" pitchFamily="18" charset="0"/>
              </a:rPr>
              <a:t>В. </a:t>
            </a:r>
            <a:r>
              <a:rPr lang="uk-UA" altLang="uk-UA" sz="1400" i="1">
                <a:latin typeface="Arial" charset="0"/>
                <a:cs typeface="Times New Roman" pitchFamily="18" charset="0"/>
              </a:rPr>
              <a:t>Рядки і стовпці, що мають унікальні імена.</a:t>
            </a:r>
            <a:endParaRPr lang="uk-UA" altLang="uk-UA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25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25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25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25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25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25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25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25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3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25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25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4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25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25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3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25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25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25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225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 nodeType="clickPar">
                      <p:stCondLst>
                        <p:cond delay="indefinite"/>
                      </p:stCondLst>
                      <p:childTnLst>
                        <p:par>
                          <p:cTn id="5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25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25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6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225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225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6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225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225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7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225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225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 nodeType="clickPar">
                      <p:stCondLst>
                        <p:cond delay="indefinite"/>
                      </p:stCondLst>
                      <p:childTnLst>
                        <p:par>
                          <p:cTn id="7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9" presetID="3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225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225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2253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225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22529" grpId="0"/>
      <p:bldP spid="22529" grpId="1"/>
      <p:bldP spid="22530" grpId="0"/>
      <p:bldP spid="22531" grpId="0"/>
      <p:bldP spid="22531" grpId="1"/>
      <p:bldP spid="22532" grpId="0"/>
      <p:bldP spid="22534" grpId="0"/>
      <p:bldP spid="22535" grpId="0"/>
      <p:bldP spid="22535" grpId="1"/>
      <p:bldP spid="22536" grpId="0"/>
      <p:bldP spid="2253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>
            <a:spLocks noGrp="1"/>
          </p:cNvSpPr>
          <p:nvPr>
            <p:ph type="title"/>
          </p:nvPr>
        </p:nvSpPr>
        <p:spPr>
          <a:xfrm>
            <a:off x="-1143000" y="285750"/>
            <a:ext cx="8229600" cy="1143000"/>
          </a:xfrm>
        </p:spPr>
        <p:txBody>
          <a:bodyPr/>
          <a:lstStyle/>
          <a:p>
            <a:r>
              <a:rPr lang="ru-RU" altLang="uk-UA" sz="2800" dirty="0" smtClean="0"/>
              <a:t>25</a:t>
            </a:r>
            <a:r>
              <a:rPr lang="uk-UA" altLang="uk-UA" sz="2400" dirty="0" smtClean="0"/>
              <a:t>. Ієрархічна модель бази даних:</a:t>
            </a:r>
            <a:br>
              <a:rPr lang="uk-UA" altLang="uk-UA" sz="2400" dirty="0" smtClean="0"/>
            </a:br>
            <a:r>
              <a:rPr lang="uk-UA" altLang="uk-UA" sz="2400" dirty="0" smtClean="0"/>
              <a:t> </a:t>
            </a:r>
          </a:p>
        </p:txBody>
      </p:sp>
      <p:sp>
        <p:nvSpPr>
          <p:cNvPr id="23553" name="Rectangle 1"/>
          <p:cNvSpPr>
            <a:spLocks noChangeArrowheads="1"/>
          </p:cNvSpPr>
          <p:nvPr/>
        </p:nvSpPr>
        <p:spPr bwMode="auto">
          <a:xfrm>
            <a:off x="1143000" y="1000125"/>
            <a:ext cx="335597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uk-UA" altLang="uk-UA" sz="1400" b="1" i="1" dirty="0">
                <a:latin typeface="Arial" charset="0"/>
                <a:cs typeface="Times New Roman" pitchFamily="18" charset="0"/>
              </a:rPr>
              <a:t> А. </a:t>
            </a:r>
            <a:r>
              <a:rPr lang="uk-UA" altLang="uk-UA" sz="1400" i="1" dirty="0">
                <a:latin typeface="Arial" charset="0"/>
                <a:cs typeface="Times New Roman" pitchFamily="18" charset="0"/>
              </a:rPr>
              <a:t>Класифікує елементи за рівнями; </a:t>
            </a:r>
            <a:endParaRPr lang="uk-UA" altLang="uk-UA" dirty="0">
              <a:latin typeface="Arial" charset="0"/>
            </a:endParaRPr>
          </a:p>
        </p:txBody>
      </p:sp>
      <p:sp>
        <p:nvSpPr>
          <p:cNvPr id="23554" name="Rectangle 2"/>
          <p:cNvSpPr>
            <a:spLocks noChangeArrowheads="1"/>
          </p:cNvSpPr>
          <p:nvPr/>
        </p:nvSpPr>
        <p:spPr bwMode="auto">
          <a:xfrm>
            <a:off x="1071563" y="1285875"/>
            <a:ext cx="36830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uk-UA" altLang="uk-UA" sz="1400" b="1" i="1">
                <a:latin typeface="Arial" charset="0"/>
                <a:cs typeface="Times New Roman" pitchFamily="18" charset="0"/>
              </a:rPr>
              <a:t> Б. </a:t>
            </a:r>
            <a:r>
              <a:rPr lang="uk-UA" altLang="uk-UA" sz="1400" i="1">
                <a:latin typeface="Arial" charset="0"/>
                <a:cs typeface="Times New Roman" pitchFamily="18" charset="0"/>
              </a:rPr>
              <a:t>Класифікує елементи за  значеннями;</a:t>
            </a:r>
            <a:endParaRPr lang="uk-UA" altLang="uk-UA">
              <a:latin typeface="Arial" charset="0"/>
            </a:endParaRPr>
          </a:p>
        </p:txBody>
      </p:sp>
      <p:sp>
        <p:nvSpPr>
          <p:cNvPr id="23555" name="Rectangle 3"/>
          <p:cNvSpPr>
            <a:spLocks noChangeArrowheads="1"/>
          </p:cNvSpPr>
          <p:nvPr/>
        </p:nvSpPr>
        <p:spPr bwMode="auto">
          <a:xfrm>
            <a:off x="1071563" y="1571625"/>
            <a:ext cx="43942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uk-UA" altLang="uk-UA" sz="1400" b="1" i="1">
                <a:latin typeface="Arial" charset="0"/>
                <a:cs typeface="Times New Roman" pitchFamily="18" charset="0"/>
              </a:rPr>
              <a:t>В. </a:t>
            </a:r>
            <a:r>
              <a:rPr lang="uk-UA" altLang="uk-UA" sz="1400" i="1">
                <a:latin typeface="Arial" charset="0"/>
                <a:cs typeface="Times New Roman" pitchFamily="18" charset="0"/>
              </a:rPr>
              <a:t>Не встановлює класифікації елементів даних..</a:t>
            </a:r>
            <a:endParaRPr lang="uk-UA" altLang="uk-UA">
              <a:latin typeface="Arial" charset="0"/>
            </a:endParaRPr>
          </a:p>
        </p:txBody>
      </p:sp>
      <p:sp>
        <p:nvSpPr>
          <p:cNvPr id="23556" name="Rectangle 4"/>
          <p:cNvSpPr>
            <a:spLocks noChangeArrowheads="1"/>
          </p:cNvSpPr>
          <p:nvPr/>
        </p:nvSpPr>
        <p:spPr bwMode="auto">
          <a:xfrm>
            <a:off x="571500" y="2214563"/>
            <a:ext cx="59658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uk-UA" altLang="uk-UA" sz="2800" dirty="0">
                <a:cs typeface="Times New Roman" pitchFamily="18" charset="0"/>
              </a:rPr>
              <a:t>26. </a:t>
            </a:r>
            <a:r>
              <a:rPr lang="uk-UA" altLang="uk-UA" sz="2400" dirty="0" err="1">
                <a:cs typeface="Times New Roman" pitchFamily="18" charset="0"/>
              </a:rPr>
              <a:t>Зв</a:t>
            </a:r>
            <a:r>
              <a:rPr lang="ru-RU" altLang="uk-UA" sz="2400" dirty="0">
                <a:cs typeface="Times New Roman" pitchFamily="18" charset="0"/>
              </a:rPr>
              <a:t>'</a:t>
            </a:r>
            <a:r>
              <a:rPr lang="uk-UA" altLang="uk-UA" sz="2400" dirty="0" err="1">
                <a:cs typeface="Times New Roman" pitchFamily="18" charset="0"/>
              </a:rPr>
              <a:t>язки</a:t>
            </a:r>
            <a:r>
              <a:rPr lang="uk-UA" altLang="uk-UA" sz="2400" dirty="0">
                <a:cs typeface="Times New Roman" pitchFamily="18" charset="0"/>
              </a:rPr>
              <a:t> в ієрархічній моделі бази даних:</a:t>
            </a:r>
            <a:endParaRPr lang="uk-UA" altLang="uk-UA" sz="2400" dirty="0"/>
          </a:p>
        </p:txBody>
      </p:sp>
      <p:sp>
        <p:nvSpPr>
          <p:cNvPr id="23557" name="Rectangle 5"/>
          <p:cNvSpPr>
            <a:spLocks noChangeArrowheads="1"/>
          </p:cNvSpPr>
          <p:nvPr/>
        </p:nvSpPr>
        <p:spPr bwMode="auto">
          <a:xfrm>
            <a:off x="1071563" y="2786063"/>
            <a:ext cx="45212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uk-UA" altLang="uk-UA" sz="1400" b="1" i="1" dirty="0">
                <a:latin typeface="Arial" charset="0"/>
                <a:cs typeface="Times New Roman" pitchFamily="18" charset="0"/>
              </a:rPr>
              <a:t>А. </a:t>
            </a:r>
            <a:r>
              <a:rPr lang="uk-UA" altLang="uk-UA" sz="1400" i="1" dirty="0">
                <a:latin typeface="Arial" charset="0"/>
                <a:cs typeface="Times New Roman" pitchFamily="18" charset="0"/>
              </a:rPr>
              <a:t>Модель встановлює обмеження на види зв'язків;</a:t>
            </a:r>
            <a:endParaRPr lang="uk-UA" altLang="uk-UA" dirty="0">
              <a:latin typeface="Arial" charset="0"/>
            </a:endParaRPr>
          </a:p>
        </p:txBody>
      </p:sp>
      <p:sp>
        <p:nvSpPr>
          <p:cNvPr id="23558" name="Rectangle 6"/>
          <p:cNvSpPr>
            <a:spLocks noChangeArrowheads="1"/>
          </p:cNvSpPr>
          <p:nvPr/>
        </p:nvSpPr>
        <p:spPr bwMode="auto">
          <a:xfrm>
            <a:off x="1000125" y="3071813"/>
            <a:ext cx="4767263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uk-UA" altLang="uk-UA" sz="1400" b="1" i="1">
                <a:latin typeface="Arial" charset="0"/>
                <a:cs typeface="Times New Roman" pitchFamily="18" charset="0"/>
              </a:rPr>
              <a:t>Б. </a:t>
            </a:r>
            <a:r>
              <a:rPr lang="uk-UA" altLang="uk-UA" sz="1400" i="1">
                <a:latin typeface="Arial" charset="0"/>
                <a:cs typeface="Times New Roman" pitchFamily="18" charset="0"/>
              </a:rPr>
              <a:t>Модель не встановлює обмеження на види зв'язків;</a:t>
            </a:r>
            <a:endParaRPr lang="uk-UA" altLang="uk-UA">
              <a:latin typeface="Arial" charset="0"/>
            </a:endParaRPr>
          </a:p>
        </p:txBody>
      </p:sp>
      <p:sp>
        <p:nvSpPr>
          <p:cNvPr id="23562" name="Rectangle 10"/>
          <p:cNvSpPr>
            <a:spLocks noChangeArrowheads="1"/>
          </p:cNvSpPr>
          <p:nvPr/>
        </p:nvSpPr>
        <p:spPr bwMode="auto">
          <a:xfrm>
            <a:off x="928688" y="3357563"/>
            <a:ext cx="554037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uk-UA" altLang="uk-UA" sz="1400" b="1" i="1">
                <a:latin typeface="Arial" charset="0"/>
                <a:cs typeface="Times New Roman" pitchFamily="18" charset="0"/>
              </a:rPr>
              <a:t>В. </a:t>
            </a:r>
            <a:r>
              <a:rPr lang="uk-UA" altLang="uk-UA" sz="1400" i="1">
                <a:latin typeface="Arial" charset="0"/>
                <a:cs typeface="Times New Roman" pitchFamily="18" charset="0"/>
              </a:rPr>
              <a:t>Зв'язки визначаються між елементами даних сусідніх рівнів. </a:t>
            </a:r>
            <a:endParaRPr lang="uk-UA" altLang="uk-UA">
              <a:latin typeface="Arial" charset="0"/>
            </a:endParaRPr>
          </a:p>
        </p:txBody>
      </p:sp>
      <p:sp>
        <p:nvSpPr>
          <p:cNvPr id="23563" name="Rectangle 11"/>
          <p:cNvSpPr>
            <a:spLocks noChangeArrowheads="1"/>
          </p:cNvSpPr>
          <p:nvPr/>
        </p:nvSpPr>
        <p:spPr bwMode="auto">
          <a:xfrm>
            <a:off x="571500" y="4000500"/>
            <a:ext cx="476885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uk-UA" altLang="uk-UA" sz="2800" dirty="0">
                <a:cs typeface="Times New Roman" pitchFamily="18" charset="0"/>
              </a:rPr>
              <a:t>27. </a:t>
            </a:r>
            <a:r>
              <a:rPr lang="uk-UA" altLang="uk-UA" sz="2400" dirty="0">
                <a:cs typeface="Times New Roman" pitchFamily="18" charset="0"/>
              </a:rPr>
              <a:t>Мережева модель бази даних:</a:t>
            </a:r>
            <a:endParaRPr lang="uk-UA" altLang="uk-UA" sz="2400" dirty="0"/>
          </a:p>
        </p:txBody>
      </p:sp>
      <p:sp>
        <p:nvSpPr>
          <p:cNvPr id="16" name="Rectangle 12"/>
          <p:cNvSpPr>
            <a:spLocks noChangeArrowheads="1"/>
          </p:cNvSpPr>
          <p:nvPr/>
        </p:nvSpPr>
        <p:spPr bwMode="auto">
          <a:xfrm>
            <a:off x="1071563" y="4500563"/>
            <a:ext cx="37465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uk-UA" altLang="uk-UA" sz="1400" b="1" i="1">
                <a:latin typeface="Arial" charset="0"/>
                <a:cs typeface="Times New Roman" pitchFamily="18" charset="0"/>
              </a:rPr>
              <a:t>А. </a:t>
            </a:r>
            <a:r>
              <a:rPr lang="uk-UA" altLang="uk-UA" sz="1400" i="1">
                <a:latin typeface="Arial" charset="0"/>
                <a:cs typeface="Times New Roman" pitchFamily="18" charset="0"/>
              </a:rPr>
              <a:t>Вимагає класифікації елементів даних;</a:t>
            </a:r>
            <a:endParaRPr lang="uk-UA" altLang="uk-UA">
              <a:latin typeface="Arial" charset="0"/>
            </a:endParaRPr>
          </a:p>
        </p:txBody>
      </p:sp>
      <p:sp>
        <p:nvSpPr>
          <p:cNvPr id="23565" name="Rectangle 13"/>
          <p:cNvSpPr>
            <a:spLocks noChangeArrowheads="1"/>
          </p:cNvSpPr>
          <p:nvPr/>
        </p:nvSpPr>
        <p:spPr bwMode="auto">
          <a:xfrm>
            <a:off x="1000125" y="4786313"/>
            <a:ext cx="451802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uk-UA" altLang="uk-UA" sz="1400" b="1" i="1">
                <a:latin typeface="Arial" charset="0"/>
                <a:cs typeface="Times New Roman" pitchFamily="18" charset="0"/>
              </a:rPr>
              <a:t>Б. </a:t>
            </a:r>
            <a:r>
              <a:rPr lang="uk-UA" altLang="uk-UA" sz="1400" i="1">
                <a:latin typeface="Arial" charset="0"/>
                <a:cs typeface="Times New Roman" pitchFamily="18" charset="0"/>
              </a:rPr>
              <a:t>Модель встановлює обмеження на види зв'язків;</a:t>
            </a:r>
            <a:endParaRPr lang="uk-UA" altLang="uk-UA">
              <a:latin typeface="Arial" charset="0"/>
            </a:endParaRPr>
          </a:p>
        </p:txBody>
      </p:sp>
      <p:sp>
        <p:nvSpPr>
          <p:cNvPr id="23566" name="Rectangle 14"/>
          <p:cNvSpPr>
            <a:spLocks noChangeArrowheads="1"/>
          </p:cNvSpPr>
          <p:nvPr/>
        </p:nvSpPr>
        <p:spPr bwMode="auto">
          <a:xfrm>
            <a:off x="785813" y="5072063"/>
            <a:ext cx="49196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uk-UA" altLang="uk-UA" sz="1400" b="1" i="1">
                <a:latin typeface="Arial" charset="0"/>
                <a:cs typeface="Times New Roman" pitchFamily="18" charset="0"/>
              </a:rPr>
              <a:t>   В. </a:t>
            </a:r>
            <a:r>
              <a:rPr lang="uk-UA" altLang="uk-UA" sz="1400" i="1">
                <a:latin typeface="Arial" charset="0"/>
                <a:cs typeface="Times New Roman" pitchFamily="18" charset="0"/>
              </a:rPr>
              <a:t>Модель не встановлює обмеження на види зв'язків.</a:t>
            </a:r>
            <a:endParaRPr lang="uk-UA" altLang="uk-UA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35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35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35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35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35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35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355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35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35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35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35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35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3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35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35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4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35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35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3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35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35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356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235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 nodeType="clickPar">
                      <p:stCondLst>
                        <p:cond delay="indefinite"/>
                      </p:stCondLst>
                      <p:childTnLst>
                        <p:par>
                          <p:cTn id="5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35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35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6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6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235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235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7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235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235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 nodeType="clickPar">
                      <p:stCondLst>
                        <p:cond delay="indefinite"/>
                      </p:stCondLst>
                      <p:childTnLst>
                        <p:par>
                          <p:cTn id="7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9" presetID="3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235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235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2356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235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3" grpId="0"/>
      <p:bldP spid="23553" grpId="1"/>
      <p:bldP spid="23554" grpId="0"/>
      <p:bldP spid="23555" grpId="0"/>
      <p:bldP spid="23556" grpId="0"/>
      <p:bldP spid="23557" grpId="0"/>
      <p:bldP spid="23558" grpId="0"/>
      <p:bldP spid="23562" grpId="0"/>
      <p:bldP spid="23562" grpId="1"/>
      <p:bldP spid="23563" grpId="0"/>
      <p:bldP spid="16" grpId="0"/>
      <p:bldP spid="23565" grpId="0"/>
      <p:bldP spid="23566" grpId="0"/>
      <p:bldP spid="23566" grpId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365</TotalTime>
  <Words>1135</Words>
  <Application>Microsoft Office PowerPoint</Application>
  <PresentationFormat>Екран (4:3)</PresentationFormat>
  <Paragraphs>156</Paragraphs>
  <Slides>11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слайдів</vt:lpstr>
      </vt:variant>
      <vt:variant>
        <vt:i4>11</vt:i4>
      </vt:variant>
    </vt:vector>
  </HeadingPairs>
  <TitlesOfParts>
    <vt:vector size="12" baseType="lpstr">
      <vt:lpstr>Тема Office</vt:lpstr>
      <vt:lpstr>1. Система управління базами даних ( СУБД ) – це: </vt:lpstr>
      <vt:lpstr>4. Стовбець таблиці СУБД містить: </vt:lpstr>
      <vt:lpstr>7. Ключовим полем таблиці називають: </vt:lpstr>
      <vt:lpstr>10. Формою СУБД називають: </vt:lpstr>
      <vt:lpstr>            13. В режимі конструктора таблиць можна виконати такі дії:  </vt:lpstr>
      <vt:lpstr>17. Банк даних – це система, що складається:  </vt:lpstr>
      <vt:lpstr>19. Назвіть типи фрагментації відношень: </vt:lpstr>
      <vt:lpstr>22. Фонд даних – це... </vt:lpstr>
      <vt:lpstr>25. Ієрархічна модель бази даних:  </vt:lpstr>
      <vt:lpstr>28. Реляційна модель бази даних: </vt:lpstr>
      <vt:lpstr>КЛЮЧ ДО ТЕСТОВИХ ЗАВДАНЬ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1. Система управління базами даних ( СУБД ) – це:</dc:title>
  <dc:creator>Admin</dc:creator>
  <cp:lastModifiedBy>RePack by Diakov</cp:lastModifiedBy>
  <cp:revision>50</cp:revision>
  <dcterms:created xsi:type="dcterms:W3CDTF">2010-04-19T13:42:08Z</dcterms:created>
  <dcterms:modified xsi:type="dcterms:W3CDTF">2024-04-14T20:08:30Z</dcterms:modified>
</cp:coreProperties>
</file>