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6" r:id="rId6"/>
    <p:sldId id="261" r:id="rId7"/>
    <p:sldId id="262" r:id="rId8"/>
    <p:sldId id="263" r:id="rId9"/>
    <p:sldId id="264" r:id="rId10"/>
    <p:sldId id="265" r:id="rId11"/>
    <p:sldId id="267" r:id="rId12"/>
  </p:sldIdLst>
  <p:sldSz cx="9144000" cy="6858000" type="screen4x3"/>
  <p:notesSz cx="6858000" cy="9144000"/>
  <p:defaultTextStyle>
    <a:defPPr>
      <a:defRPr lang="uk-UA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Помірний стиль 2 –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426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7886BE30-BB41-416D-9936-3E5C034A5DA2}" type="datetimeFigureOut">
              <a:rPr lang="uk-UA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uk-UA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uk-UA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16ED8719-0EC4-4086-A5EF-B8C1F93E3450}" type="slidenum">
              <a:rPr lang="uk-UA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52009636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3315" name="Заметки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ru-RU" altLang="uk-UA" smtClean="0"/>
          </a:p>
        </p:txBody>
      </p:sp>
      <p:sp>
        <p:nvSpPr>
          <p:cNvPr id="13316" name="Номер слайда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6E869FFD-4184-44F7-8762-128CBFF42A91}" type="slidenum">
              <a:rPr lang="uk-UA" altLang="uk-UA"/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uk-UA" altLang="uk-U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Пі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uk-UA" smtClean="0"/>
              <a:t>Зразок підзаголовка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391685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і вертикальни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ертикального тексту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397131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ий заголовок і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и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ертикального тексту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2169409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і об'є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3680064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озділ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9498139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'єкт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місту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вмісту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3865511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Порівнянн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Місце для вмісту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5" name="Місце для тексту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6" name="Місце для вмісту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7" name="Місце для дати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8" name="Місце для нижнього колонтитула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9" name="Місце для номера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3488479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Лише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5" name="Місце для номера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5488295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дати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7157687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Вміст із під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тексту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763918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Зображення з під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зображення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Місце для тексту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2069823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аголовка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C0FEC917-662E-4225-9771-BF68C32E5F16}" type="datetimeFigureOut">
              <a:rPr lang="uk-UA" smtClean="0"/>
              <a:pPr>
                <a:defRPr/>
              </a:pPr>
              <a:t>14.04.2024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1C3ADDF3-B202-42E2-BCCC-D45E24A6D774}" type="slidenum">
              <a:rPr lang="uk-UA" smtClean="0"/>
              <a:pPr>
                <a:defRPr/>
              </a:pPr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28092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0" y="357188"/>
            <a:ext cx="8229600" cy="114300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uk-UA" sz="3100" dirty="0"/>
              <a:t>1</a:t>
            </a:r>
            <a:r>
              <a:rPr lang="uk-UA" sz="2700" dirty="0" smtClean="0"/>
              <a:t>. Система </a:t>
            </a:r>
            <a:r>
              <a:rPr lang="uk-UA" sz="2700" dirty="0"/>
              <a:t>управління </a:t>
            </a:r>
            <a:r>
              <a:rPr lang="uk-UA" sz="2700" dirty="0" smtClean="0"/>
              <a:t>базами </a:t>
            </a:r>
            <a:r>
              <a:rPr lang="uk-UA" sz="2700" dirty="0"/>
              <a:t>даних ( СУБД ) – це:</a:t>
            </a:r>
            <a:r>
              <a:rPr lang="uk-UA" dirty="0"/>
              <a:t/>
            </a:r>
            <a:br>
              <a:rPr lang="uk-UA" dirty="0"/>
            </a:br>
            <a:endParaRPr lang="uk-UA" dirty="0"/>
          </a:p>
        </p:txBody>
      </p:sp>
      <p:sp>
        <p:nvSpPr>
          <p:cNvPr id="11265" name="Rectangle 1"/>
          <p:cNvSpPr>
            <a:spLocks noChangeArrowheads="1"/>
          </p:cNvSpPr>
          <p:nvPr/>
        </p:nvSpPr>
        <p:spPr bwMode="auto">
          <a:xfrm>
            <a:off x="1000125" y="1000125"/>
            <a:ext cx="464026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 А.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Програмний засіб для автоматизації обчислень;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1266" name="Rectangle 2"/>
          <p:cNvSpPr>
            <a:spLocks noChangeArrowheads="1"/>
          </p:cNvSpPr>
          <p:nvPr/>
        </p:nvSpPr>
        <p:spPr bwMode="auto">
          <a:xfrm>
            <a:off x="1000125" y="1357313"/>
            <a:ext cx="529272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Програмний засіб для збереження та пошуку інформації;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1267" name="Rectangle 3"/>
          <p:cNvSpPr>
            <a:spLocks noChangeArrowheads="1"/>
          </p:cNvSpPr>
          <p:nvPr/>
        </p:nvSpPr>
        <p:spPr bwMode="auto">
          <a:xfrm>
            <a:off x="857250" y="1714500"/>
            <a:ext cx="799941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  В.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Система для представлення інформаційних масивів в зовнішній </a:t>
            </a:r>
            <a:r>
              <a:rPr lang="uk-UA" altLang="uk-UA" sz="1400" i="1" dirty="0" err="1">
                <a:latin typeface="Arial" charset="0"/>
                <a:cs typeface="Times New Roman" pitchFamily="18" charset="0"/>
              </a:rPr>
              <a:t>пам</a:t>
            </a:r>
            <a:r>
              <a:rPr lang="ru-RU" altLang="uk-UA" sz="1400" i="1" dirty="0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яті </a:t>
            </a:r>
            <a:r>
              <a:rPr lang="uk-UA" altLang="uk-UA" sz="1400" i="1" dirty="0" err="1">
                <a:latin typeface="Arial" charset="0"/>
                <a:cs typeface="Times New Roman" pitchFamily="18" charset="0"/>
              </a:rPr>
              <a:t>комп</a:t>
            </a:r>
            <a:r>
              <a:rPr lang="ru-RU" altLang="uk-UA" sz="1400" i="1" dirty="0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 dirty="0" err="1">
                <a:latin typeface="Arial" charset="0"/>
                <a:cs typeface="Times New Roman" pitchFamily="18" charset="0"/>
              </a:rPr>
              <a:t>ютера</a:t>
            </a:r>
            <a:r>
              <a:rPr lang="ru-RU" altLang="uk-UA" sz="1400" i="1" dirty="0">
                <a:latin typeface="Arial" charset="0"/>
                <a:cs typeface="Times New Roman" pitchFamily="18" charset="0"/>
              </a:rPr>
              <a:t>. </a:t>
            </a:r>
            <a:endParaRPr lang="ru-RU" altLang="uk-UA" dirty="0">
              <a:latin typeface="Arial" charset="0"/>
            </a:endParaRPr>
          </a:p>
        </p:txBody>
      </p:sp>
      <p:sp>
        <p:nvSpPr>
          <p:cNvPr id="11268" name="Rectangle 4"/>
          <p:cNvSpPr>
            <a:spLocks noChangeArrowheads="1"/>
          </p:cNvSpPr>
          <p:nvPr/>
        </p:nvSpPr>
        <p:spPr bwMode="auto">
          <a:xfrm>
            <a:off x="785813" y="2500313"/>
            <a:ext cx="3476625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2. </a:t>
            </a:r>
            <a:r>
              <a:rPr lang="uk-UA" altLang="uk-UA" sz="2400" dirty="0">
                <a:cs typeface="Times New Roman" pitchFamily="18" charset="0"/>
              </a:rPr>
              <a:t>Таблиця СУБД містить:</a:t>
            </a:r>
            <a:endParaRPr lang="uk-UA" altLang="uk-UA" sz="2400" dirty="0"/>
          </a:p>
        </p:txBody>
      </p:sp>
      <p:sp>
        <p:nvSpPr>
          <p:cNvPr id="11270" name="Rectangle 6"/>
          <p:cNvSpPr>
            <a:spLocks noChangeArrowheads="1"/>
          </p:cNvSpPr>
          <p:nvPr/>
        </p:nvSpPr>
        <p:spPr bwMode="auto">
          <a:xfrm>
            <a:off x="857250" y="3214688"/>
            <a:ext cx="4891088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 marL="84138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Інформацію про сукупність однотипних об</a:t>
            </a:r>
            <a:r>
              <a:rPr lang="ru-RU" altLang="uk-UA" sz="1400" i="1" dirty="0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 dirty="0" err="1">
                <a:latin typeface="Arial" charset="0"/>
                <a:cs typeface="Times New Roman" pitchFamily="18" charset="0"/>
              </a:rPr>
              <a:t>єктів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1271" name="Rectangle 7"/>
          <p:cNvSpPr>
            <a:spLocks noChangeArrowheads="1"/>
          </p:cNvSpPr>
          <p:nvPr/>
        </p:nvSpPr>
        <p:spPr bwMode="auto">
          <a:xfrm>
            <a:off x="500063" y="3571875"/>
            <a:ext cx="8828087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>
            <a:lvl1pPr indent="84138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          Б.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Інформацію про сукупність всіх об</a:t>
            </a:r>
            <a:r>
              <a:rPr lang="ru-RU" altLang="uk-UA" sz="1400" i="1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єктів, що відносяться до деякої предметної області; </a:t>
            </a:r>
            <a:endParaRPr lang="uk-UA" altLang="uk-UA">
              <a:latin typeface="Arial" charset="0"/>
            </a:endParaRPr>
          </a:p>
        </p:txBody>
      </p:sp>
      <p:sp>
        <p:nvSpPr>
          <p:cNvPr id="11272" name="Rectangle 8"/>
          <p:cNvSpPr>
            <a:spLocks noChangeArrowheads="1"/>
          </p:cNvSpPr>
          <p:nvPr/>
        </p:nvSpPr>
        <p:spPr bwMode="auto">
          <a:xfrm>
            <a:off x="428625" y="3929063"/>
            <a:ext cx="411797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>
            <a:lvl1pPr indent="444500"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  </a:t>
            </a:r>
            <a:r>
              <a:rPr lang="uk-UA" altLang="uk-UA" sz="1400" b="1" i="1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Інформацію про конкретний об</a:t>
            </a:r>
            <a:r>
              <a:rPr lang="ru-RU" altLang="uk-UA" sz="1400" i="1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єкт.</a:t>
            </a:r>
            <a:endParaRPr lang="uk-UA" altLang="uk-UA">
              <a:latin typeface="Arial" charset="0"/>
            </a:endParaRPr>
          </a:p>
        </p:txBody>
      </p:sp>
      <p:sp>
        <p:nvSpPr>
          <p:cNvPr id="11273" name="Rectangle 9"/>
          <p:cNvSpPr>
            <a:spLocks noChangeArrowheads="1"/>
          </p:cNvSpPr>
          <p:nvPr/>
        </p:nvSpPr>
        <p:spPr bwMode="auto">
          <a:xfrm>
            <a:off x="500063" y="4643438"/>
            <a:ext cx="4562475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    3. </a:t>
            </a:r>
            <a:r>
              <a:rPr lang="uk-UA" altLang="uk-UA" sz="2400" dirty="0">
                <a:cs typeface="Times New Roman" pitchFamily="18" charset="0"/>
              </a:rPr>
              <a:t>Рядок таблиці СУБД містить:</a:t>
            </a:r>
            <a:endParaRPr lang="uk-UA" altLang="uk-UA" sz="2400" dirty="0"/>
          </a:p>
        </p:txBody>
      </p:sp>
      <p:sp>
        <p:nvSpPr>
          <p:cNvPr id="11274" name="Rectangle 10"/>
          <p:cNvSpPr>
            <a:spLocks noChangeArrowheads="1"/>
          </p:cNvSpPr>
          <p:nvPr/>
        </p:nvSpPr>
        <p:spPr bwMode="auto">
          <a:xfrm>
            <a:off x="1000125" y="5214938"/>
            <a:ext cx="461645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Інформацію про сукупність однотипних об</a:t>
            </a:r>
            <a:r>
              <a:rPr lang="ru-RU" altLang="uk-UA" sz="1400" i="1" dirty="0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 dirty="0" err="1">
                <a:latin typeface="Arial" charset="0"/>
                <a:cs typeface="Times New Roman" pitchFamily="18" charset="0"/>
              </a:rPr>
              <a:t>єктів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1275" name="Rectangle 11"/>
          <p:cNvSpPr>
            <a:spLocks noChangeArrowheads="1"/>
          </p:cNvSpPr>
          <p:nvPr/>
        </p:nvSpPr>
        <p:spPr bwMode="auto">
          <a:xfrm>
            <a:off x="500063" y="5572125"/>
            <a:ext cx="8370887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        </a:t>
            </a:r>
            <a:r>
              <a:rPr lang="uk-UA" altLang="uk-UA" sz="1400" b="1" i="1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Інформацію про сукупність всіх об</a:t>
            </a:r>
            <a:r>
              <a:rPr lang="ru-RU" altLang="uk-UA" sz="1400" i="1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єктів, що відносяться до деякої предметної області;</a:t>
            </a:r>
            <a:endParaRPr lang="uk-UA" altLang="uk-UA">
              <a:latin typeface="Arial" charset="0"/>
            </a:endParaRPr>
          </a:p>
        </p:txBody>
      </p:sp>
      <p:sp>
        <p:nvSpPr>
          <p:cNvPr id="11276" name="Rectangle 12"/>
          <p:cNvSpPr>
            <a:spLocks noChangeArrowheads="1"/>
          </p:cNvSpPr>
          <p:nvPr/>
        </p:nvSpPr>
        <p:spPr bwMode="auto">
          <a:xfrm>
            <a:off x="785813" y="5715000"/>
            <a:ext cx="3635375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</a:t>
            </a:r>
          </a:p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В.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Інформацію про конкретний об</a:t>
            </a:r>
            <a:r>
              <a:rPr lang="ru-RU" altLang="uk-UA" sz="1400" i="1" dirty="0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 dirty="0" err="1">
                <a:latin typeface="Arial" charset="0"/>
                <a:cs typeface="Times New Roman" pitchFamily="18" charset="0"/>
              </a:rPr>
              <a:t>єкт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. </a:t>
            </a:r>
            <a:endParaRPr lang="uk-UA" altLang="uk-UA" dirty="0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2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2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12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2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12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12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4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2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12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126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12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12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12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12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12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9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12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12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12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12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1127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127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1127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112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 nodeType="clickPar">
                      <p:stCondLst>
                        <p:cond delay="indefinite"/>
                      </p:stCondLst>
                      <p:childTnLst>
                        <p:par>
                          <p:cTn id="5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12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12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6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12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12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6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12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112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7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12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12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 nodeType="clickPar">
                      <p:stCondLst>
                        <p:cond delay="indefinite"/>
                      </p:stCondLst>
                      <p:childTnLst>
                        <p:par>
                          <p:cTn id="7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9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112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112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1127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112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7" grpId="0"/>
      <p:bldP spid="11267" grpId="1"/>
      <p:bldP spid="11268" grpId="0"/>
      <p:bldP spid="11270" grpId="0"/>
      <p:bldP spid="11271" grpId="0"/>
      <p:bldP spid="11271" grpId="1"/>
      <p:bldP spid="11272" grpId="0"/>
      <p:bldP spid="11273" grpId="0"/>
      <p:bldP spid="11274" grpId="0"/>
      <p:bldP spid="11275" grpId="0"/>
      <p:bldP spid="11276" grpId="0"/>
      <p:bldP spid="11276" grpId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Заголовок 1"/>
          <p:cNvSpPr>
            <a:spLocks noGrp="1"/>
          </p:cNvSpPr>
          <p:nvPr>
            <p:ph type="title"/>
          </p:nvPr>
        </p:nvSpPr>
        <p:spPr>
          <a:xfrm>
            <a:off x="-1000125" y="428625"/>
            <a:ext cx="8229600" cy="1143000"/>
          </a:xfrm>
        </p:spPr>
        <p:txBody>
          <a:bodyPr/>
          <a:lstStyle/>
          <a:p>
            <a:r>
              <a:rPr lang="uk-UA" altLang="uk-UA" sz="2800" dirty="0" smtClean="0"/>
              <a:t>28. </a:t>
            </a:r>
            <a:r>
              <a:rPr lang="uk-UA" altLang="uk-UA" sz="2400" dirty="0" smtClean="0"/>
              <a:t>Реляційна модель бази даних:</a:t>
            </a:r>
            <a:br>
              <a:rPr lang="uk-UA" altLang="uk-UA" sz="2400" dirty="0" smtClean="0"/>
            </a:br>
            <a:endParaRPr lang="uk-UA" altLang="uk-UA" sz="2400" dirty="0" smtClean="0"/>
          </a:p>
        </p:txBody>
      </p:sp>
      <p:sp>
        <p:nvSpPr>
          <p:cNvPr id="24577" name="Rectangle 1"/>
          <p:cNvSpPr>
            <a:spLocks noChangeArrowheads="1"/>
          </p:cNvSpPr>
          <p:nvPr/>
        </p:nvSpPr>
        <p:spPr bwMode="auto">
          <a:xfrm>
            <a:off x="1214438" y="1143000"/>
            <a:ext cx="474027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Використовує табличну форму зображення даних;</a:t>
            </a:r>
            <a:endParaRPr lang="uk-UA" altLang="uk-UA">
              <a:latin typeface="Arial" charset="0"/>
            </a:endParaRPr>
          </a:p>
        </p:txBody>
      </p:sp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1143000" y="1428750"/>
            <a:ext cx="464026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Використовує табличну форму зберігання даних;</a:t>
            </a:r>
            <a:endParaRPr lang="uk-UA" altLang="uk-UA">
              <a:latin typeface="Arial" charset="0"/>
            </a:endParaRPr>
          </a:p>
        </p:txBody>
      </p:sp>
      <p:sp>
        <p:nvSpPr>
          <p:cNvPr id="6" name="Прямоугольник 5"/>
          <p:cNvSpPr>
            <a:spLocks noChangeArrowheads="1"/>
          </p:cNvSpPr>
          <p:nvPr/>
        </p:nvSpPr>
        <p:spPr bwMode="auto">
          <a:xfrm>
            <a:off x="1071563" y="1714500"/>
            <a:ext cx="6380162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Arial" charset="0"/>
              </a:rPr>
              <a:t>В. </a:t>
            </a:r>
            <a:r>
              <a:rPr lang="uk-UA" altLang="uk-UA" sz="1400" i="1" dirty="0">
                <a:latin typeface="Arial" charset="0"/>
                <a:cs typeface="Arial" charset="0"/>
              </a:rPr>
              <a:t>Використовує табличну форму зображення і зберігання даних.</a:t>
            </a:r>
            <a:endParaRPr lang="uk-UA" altLang="uk-UA" sz="1400" dirty="0">
              <a:latin typeface="Arial" charset="0"/>
              <a:cs typeface="Arial" charset="0"/>
            </a:endParaRPr>
          </a:p>
        </p:txBody>
      </p:sp>
      <p:sp>
        <p:nvSpPr>
          <p:cNvPr id="24579" name="Rectangle 3"/>
          <p:cNvSpPr>
            <a:spLocks noChangeArrowheads="1"/>
          </p:cNvSpPr>
          <p:nvPr/>
        </p:nvSpPr>
        <p:spPr bwMode="auto">
          <a:xfrm>
            <a:off x="716679" y="2348880"/>
            <a:ext cx="6467475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29. </a:t>
            </a:r>
            <a:r>
              <a:rPr lang="uk-UA" altLang="uk-UA" sz="2400" dirty="0">
                <a:cs typeface="Times New Roman" pitchFamily="18" charset="0"/>
              </a:rPr>
              <a:t>Особливості реляційної моделі бази даних: </a:t>
            </a:r>
            <a:endParaRPr lang="uk-UA" altLang="uk-UA" sz="2400" dirty="0"/>
          </a:p>
        </p:txBody>
      </p:sp>
      <p:sp>
        <p:nvSpPr>
          <p:cNvPr id="24580" name="Rectangle 4"/>
          <p:cNvSpPr>
            <a:spLocks noChangeArrowheads="1"/>
          </p:cNvSpPr>
          <p:nvPr/>
        </p:nvSpPr>
        <p:spPr bwMode="auto">
          <a:xfrm>
            <a:off x="1040722" y="2872755"/>
            <a:ext cx="608806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Зв'язки між елементами даних визначаються за допомогою даних;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4581" name="Rectangle 5"/>
          <p:cNvSpPr>
            <a:spLocks noChangeArrowheads="1"/>
          </p:cNvSpPr>
          <p:nvPr/>
        </p:nvSpPr>
        <p:spPr bwMode="auto">
          <a:xfrm>
            <a:off x="928687" y="3186445"/>
            <a:ext cx="525145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Зв'язки між даними у реляційній моделі не визначаються;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0" name="Прямоугольник 9"/>
          <p:cNvSpPr>
            <a:spLocks noChangeArrowheads="1"/>
          </p:cNvSpPr>
          <p:nvPr/>
        </p:nvSpPr>
        <p:spPr bwMode="auto">
          <a:xfrm>
            <a:off x="834947" y="3493277"/>
            <a:ext cx="623093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Arial" charset="0"/>
              </a:rPr>
              <a:t>В. </a:t>
            </a:r>
            <a:r>
              <a:rPr lang="uk-UA" altLang="uk-UA" sz="1400" i="1" dirty="0">
                <a:latin typeface="Arial" charset="0"/>
                <a:cs typeface="Arial" charset="0"/>
              </a:rPr>
              <a:t>Модель не встановлює обмеження на види </a:t>
            </a:r>
            <a:r>
              <a:rPr lang="uk-UA" altLang="uk-UA" sz="1400" i="1" dirty="0" smtClean="0">
                <a:latin typeface="Arial" charset="0"/>
                <a:cs typeface="Arial" charset="0"/>
              </a:rPr>
              <a:t>зв'язків.</a:t>
            </a:r>
            <a:endParaRPr lang="uk-UA" altLang="uk-UA" sz="1400" dirty="0">
              <a:latin typeface="Arial" charset="0"/>
              <a:cs typeface="Arial" charset="0"/>
            </a:endParaRPr>
          </a:p>
        </p:txBody>
      </p:sp>
      <p:sp>
        <p:nvSpPr>
          <p:cNvPr id="11" name="Rectangle 3"/>
          <p:cNvSpPr>
            <a:spLocks noChangeArrowheads="1"/>
          </p:cNvSpPr>
          <p:nvPr/>
        </p:nvSpPr>
        <p:spPr bwMode="auto">
          <a:xfrm>
            <a:off x="569513" y="4333744"/>
            <a:ext cx="7962927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/>
            <a:r>
              <a:rPr lang="uk-UA" altLang="uk-UA" sz="2800" dirty="0" smtClean="0">
                <a:cs typeface="Times New Roman" pitchFamily="18" charset="0"/>
              </a:rPr>
              <a:t>30</a:t>
            </a:r>
            <a:r>
              <a:rPr lang="uk-UA" altLang="uk-UA" sz="2400" dirty="0" smtClean="0">
                <a:cs typeface="Times New Roman" pitchFamily="18" charset="0"/>
              </a:rPr>
              <a:t>. Серед представлених об’єктів СУБД укажіть неіснуючі: </a:t>
            </a:r>
            <a:endParaRPr lang="uk-UA" altLang="uk-UA" sz="2400" dirty="0"/>
          </a:p>
        </p:txBody>
      </p:sp>
      <p:sp>
        <p:nvSpPr>
          <p:cNvPr id="12" name="Rectangle 4"/>
          <p:cNvSpPr>
            <a:spLocks noChangeArrowheads="1"/>
          </p:cNvSpPr>
          <p:nvPr/>
        </p:nvSpPr>
        <p:spPr bwMode="auto">
          <a:xfrm>
            <a:off x="1466305" y="4856966"/>
            <a:ext cx="232749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Посилання та масиви;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3" name="Rectangle 5"/>
          <p:cNvSpPr>
            <a:spLocks noChangeArrowheads="1"/>
          </p:cNvSpPr>
          <p:nvPr/>
        </p:nvSpPr>
        <p:spPr bwMode="auto">
          <a:xfrm>
            <a:off x="1251656" y="5164743"/>
            <a:ext cx="207672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Таблиці та запити;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4" name="Rectangle 5"/>
          <p:cNvSpPr>
            <a:spLocks noChangeArrowheads="1"/>
          </p:cNvSpPr>
          <p:nvPr/>
        </p:nvSpPr>
        <p:spPr bwMode="auto">
          <a:xfrm>
            <a:off x="1076171" y="5472520"/>
            <a:ext cx="1836593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 smtClean="0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Форми та звіти.</a:t>
            </a:r>
            <a:endParaRPr lang="uk-UA" altLang="uk-UA" dirty="0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45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45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45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45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457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457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457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245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45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45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45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45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9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245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45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2458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458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458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245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>
                            <p:stCondLst>
                              <p:cond delay="500"/>
                            </p:stCondLst>
                            <p:childTnLst>
                              <p:par>
                                <p:cTn id="6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" fill="hold">
                            <p:stCondLst>
                              <p:cond delay="1950"/>
                            </p:stCondLst>
                            <p:childTnLst>
                              <p:par>
                                <p:cTn id="76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2450"/>
                            </p:stCondLst>
                            <p:childTnLst>
                              <p:par>
                                <p:cTn id="81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77" grpId="0"/>
      <p:bldP spid="24577" grpId="1"/>
      <p:bldP spid="24578" grpId="0"/>
      <p:bldP spid="6" grpId="0"/>
      <p:bldP spid="24579" grpId="0"/>
      <p:bldP spid="24580" grpId="0"/>
      <p:bldP spid="24580" grpId="1"/>
      <p:bldP spid="24581" grpId="0"/>
      <p:bldP spid="10" grpId="0"/>
      <p:bldP spid="11" grpId="0"/>
      <p:bldP spid="12" grpId="0"/>
      <p:bldP spid="12" grpId="1"/>
      <p:bldP spid="13" grpId="0"/>
      <p:bldP spid="1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Місце для вмісту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17536506"/>
              </p:ext>
            </p:extLst>
          </p:nvPr>
        </p:nvGraphicFramePr>
        <p:xfrm>
          <a:off x="2844482" y="1268766"/>
          <a:ext cx="3455035" cy="444988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779270"/>
                <a:gridCol w="1675765"/>
              </a:tblGrid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dirty="0">
                          <a:effectLst/>
                        </a:rPr>
                        <a:t>1-В</a:t>
                      </a:r>
                      <a:endParaRPr lang="uk-UA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16-Б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2-Б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17-А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3-В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18-А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4-А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19-В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5-В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20-В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6-Б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21-Б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7-Б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22-В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8-А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23-А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9-Б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24-А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10-В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25-А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11-А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26-В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12-Б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27-В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13-В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28-А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14-А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29-А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9665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>
                          <a:effectLst/>
                        </a:rPr>
                        <a:t>15-Б</a:t>
                      </a:r>
                      <a:endParaRPr lang="uk-UA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1600" dirty="0">
                          <a:effectLst/>
                        </a:rPr>
                        <a:t>30-А</a:t>
                      </a:r>
                      <a:endParaRPr lang="uk-UA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2850567" y="538361"/>
            <a:ext cx="3442866" cy="61555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uk-UA" altLang="uk-UA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КЛЮЧ ДО ТЕСТОВИХ ЗАВДАНЬ</a:t>
            </a:r>
            <a:endParaRPr kumimoji="0" lang="uk-UA" altLang="uk-UA" sz="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uk-UA" altLang="uk-U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81838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/>
          </p:nvPr>
        </p:nvSpPr>
        <p:spPr>
          <a:xfrm>
            <a:off x="-1071563" y="214313"/>
            <a:ext cx="8229601" cy="1143000"/>
          </a:xfrm>
        </p:spPr>
        <p:txBody>
          <a:bodyPr/>
          <a:lstStyle/>
          <a:p>
            <a:r>
              <a:rPr lang="uk-UA" altLang="uk-UA" sz="2800" dirty="0" smtClean="0"/>
              <a:t>4. </a:t>
            </a:r>
            <a:r>
              <a:rPr lang="uk-UA" altLang="uk-UA" sz="2400" dirty="0" smtClean="0"/>
              <a:t>Стовбець таблиці СУБД містить:</a:t>
            </a:r>
            <a:br>
              <a:rPr lang="uk-UA" altLang="uk-UA" sz="2400" dirty="0" smtClean="0"/>
            </a:br>
            <a:endParaRPr lang="uk-UA" altLang="uk-UA" sz="2400" dirty="0" smtClean="0"/>
          </a:p>
        </p:txBody>
      </p:sp>
      <p:sp>
        <p:nvSpPr>
          <p:cNvPr id="15361" name="Rectangle 1"/>
          <p:cNvSpPr>
            <a:spLocks noChangeArrowheads="1"/>
          </p:cNvSpPr>
          <p:nvPr/>
        </p:nvSpPr>
        <p:spPr bwMode="auto">
          <a:xfrm>
            <a:off x="0" y="857250"/>
            <a:ext cx="55118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    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Інформацію про сукупність однотипних об’єктів;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5362" name="Rectangle 2"/>
          <p:cNvSpPr>
            <a:spLocks noChangeArrowheads="1"/>
          </p:cNvSpPr>
          <p:nvPr/>
        </p:nvSpPr>
        <p:spPr bwMode="auto">
          <a:xfrm>
            <a:off x="0" y="1214438"/>
            <a:ext cx="876776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   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Інформацію про сукупність всіх об</a:t>
            </a:r>
            <a:r>
              <a:rPr lang="ru-RU" altLang="uk-UA" sz="1400" i="1" dirty="0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 dirty="0" err="1">
                <a:latin typeface="Arial" charset="0"/>
                <a:cs typeface="Times New Roman" pitchFamily="18" charset="0"/>
              </a:rPr>
              <a:t>єктів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, що відносяться до деякої предметної області;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5363" name="Rectangle 3"/>
          <p:cNvSpPr>
            <a:spLocks noChangeArrowheads="1"/>
          </p:cNvSpPr>
          <p:nvPr/>
        </p:nvSpPr>
        <p:spPr bwMode="auto">
          <a:xfrm>
            <a:off x="285750" y="1571625"/>
            <a:ext cx="7310586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Сукупність значень одного з атрибутів для всіх однотипних об</a:t>
            </a:r>
            <a:r>
              <a:rPr lang="ru-RU" altLang="uk-UA" sz="1400" i="1" dirty="0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 dirty="0" err="1">
                <a:latin typeface="Arial" charset="0"/>
                <a:cs typeface="Times New Roman" pitchFamily="18" charset="0"/>
              </a:rPr>
              <a:t>єктів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.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5364" name="Rectangle 4"/>
          <p:cNvSpPr>
            <a:spLocks noChangeArrowheads="1"/>
          </p:cNvSpPr>
          <p:nvPr/>
        </p:nvSpPr>
        <p:spPr bwMode="auto">
          <a:xfrm>
            <a:off x="571500" y="2214563"/>
            <a:ext cx="4841875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 5. </a:t>
            </a:r>
            <a:r>
              <a:rPr lang="uk-UA" altLang="uk-UA" sz="2400" dirty="0">
                <a:cs typeface="Times New Roman" pitchFamily="18" charset="0"/>
              </a:rPr>
              <a:t>Структура таблиці визначається:</a:t>
            </a:r>
            <a:endParaRPr lang="uk-UA" altLang="uk-UA" sz="2400" dirty="0"/>
          </a:p>
        </p:txBody>
      </p:sp>
      <p:sp>
        <p:nvSpPr>
          <p:cNvPr id="15365" name="Rectangle 5"/>
          <p:cNvSpPr>
            <a:spLocks noChangeArrowheads="1"/>
          </p:cNvSpPr>
          <p:nvPr/>
        </p:nvSpPr>
        <p:spPr bwMode="auto">
          <a:xfrm>
            <a:off x="571500" y="2857500"/>
            <a:ext cx="251142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    А.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Розмірністю таблиці;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5366" name="Rectangle 6"/>
          <p:cNvSpPr>
            <a:spLocks noChangeArrowheads="1"/>
          </p:cNvSpPr>
          <p:nvPr/>
        </p:nvSpPr>
        <p:spPr bwMode="auto">
          <a:xfrm>
            <a:off x="0" y="3214688"/>
            <a:ext cx="461486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              </a:t>
            </a:r>
            <a:r>
              <a:rPr lang="uk-UA" altLang="uk-UA" sz="1400" b="1" i="1">
                <a:latin typeface="Arial" charset="0"/>
                <a:cs typeface="Times New Roman" pitchFamily="18" charset="0"/>
              </a:rPr>
              <a:t>Б.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 Списком найменувань стовбців таблиці.</a:t>
            </a:r>
            <a:endParaRPr lang="uk-UA" altLang="uk-UA">
              <a:latin typeface="Arial" charset="0"/>
            </a:endParaRPr>
          </a:p>
        </p:txBody>
      </p:sp>
      <p:sp>
        <p:nvSpPr>
          <p:cNvPr id="15367" name="Rectangle 7"/>
          <p:cNvSpPr>
            <a:spLocks noChangeArrowheads="1"/>
          </p:cNvSpPr>
          <p:nvPr/>
        </p:nvSpPr>
        <p:spPr bwMode="auto">
          <a:xfrm>
            <a:off x="0" y="3571875"/>
            <a:ext cx="593566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            </a:t>
            </a:r>
            <a:r>
              <a:rPr lang="uk-UA" altLang="uk-UA" sz="1400" b="1" i="1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Списком найменувань стовбців і номерів рядків таблиць.</a:t>
            </a:r>
            <a:endParaRPr lang="uk-UA" altLang="uk-UA">
              <a:latin typeface="Arial" charset="0"/>
            </a:endParaRPr>
          </a:p>
        </p:txBody>
      </p:sp>
      <p:sp>
        <p:nvSpPr>
          <p:cNvPr id="15368" name="Rectangle 8"/>
          <p:cNvSpPr>
            <a:spLocks noChangeArrowheads="1"/>
          </p:cNvSpPr>
          <p:nvPr/>
        </p:nvSpPr>
        <p:spPr bwMode="auto">
          <a:xfrm>
            <a:off x="642938" y="4429125"/>
            <a:ext cx="3795712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6. </a:t>
            </a:r>
            <a:r>
              <a:rPr lang="uk-UA" altLang="uk-UA" sz="2400" dirty="0">
                <a:cs typeface="Times New Roman" pitchFamily="18" charset="0"/>
              </a:rPr>
              <a:t>Полем даних називають:</a:t>
            </a:r>
            <a:endParaRPr lang="uk-UA" altLang="uk-UA" sz="2400" dirty="0"/>
          </a:p>
        </p:txBody>
      </p:sp>
      <p:sp>
        <p:nvSpPr>
          <p:cNvPr id="15369" name="Rectangle 9"/>
          <p:cNvSpPr>
            <a:spLocks noChangeArrowheads="1"/>
          </p:cNvSpPr>
          <p:nvPr/>
        </p:nvSpPr>
        <p:spPr bwMode="auto">
          <a:xfrm>
            <a:off x="428625" y="5000625"/>
            <a:ext cx="460057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     А.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Значення атрибуту для конкретного об</a:t>
            </a:r>
            <a:r>
              <a:rPr lang="ru-RU" altLang="uk-UA" sz="1400" i="1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єкту;</a:t>
            </a:r>
            <a:endParaRPr lang="uk-UA" altLang="uk-UA">
              <a:latin typeface="Arial" charset="0"/>
            </a:endParaRPr>
          </a:p>
        </p:txBody>
      </p:sp>
      <p:sp>
        <p:nvSpPr>
          <p:cNvPr id="15370" name="Rectangle 10"/>
          <p:cNvSpPr>
            <a:spLocks noChangeArrowheads="1"/>
          </p:cNvSpPr>
          <p:nvPr/>
        </p:nvSpPr>
        <p:spPr bwMode="auto">
          <a:xfrm>
            <a:off x="500063" y="5143500"/>
            <a:ext cx="4429125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>
            <a:lvl1pPr>
              <a:tabLst>
                <a:tab pos="5940425" algn="r"/>
              </a:tabLst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tabLst>
                <a:tab pos="5940425" algn="r"/>
              </a:tabLst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tabLst>
                <a:tab pos="5940425" algn="r"/>
              </a:tabLst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tabLst>
                <a:tab pos="5940425" algn="r"/>
              </a:tabLst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tabLst>
                <a:tab pos="5940425" algn="r"/>
              </a:tabLst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tabLst>
                <a:tab pos="5940425" algn="r"/>
              </a:tabLs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tabLst>
                <a:tab pos="5940425" algn="r"/>
              </a:tabLs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tabLst>
                <a:tab pos="5940425" algn="r"/>
              </a:tabLs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tabLst>
                <a:tab pos="5940425" algn="r"/>
              </a:tabLs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/>
            </a:r>
            <a:br>
              <a:rPr lang="uk-UA" altLang="uk-UA" sz="1400" i="1">
                <a:latin typeface="Arial" charset="0"/>
                <a:cs typeface="Times New Roman" pitchFamily="18" charset="0"/>
              </a:rPr>
            </a:br>
            <a:r>
              <a:rPr lang="uk-UA" altLang="uk-UA" sz="1400" b="1" i="1">
                <a:latin typeface="Arial" charset="0"/>
                <a:cs typeface="Times New Roman" pitchFamily="18" charset="0"/>
              </a:rPr>
              <a:t>  Б.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Елемент структури таблиці;</a:t>
            </a:r>
            <a:endParaRPr lang="uk-UA" altLang="uk-UA">
              <a:latin typeface="Arial" charset="0"/>
            </a:endParaRPr>
          </a:p>
        </p:txBody>
      </p:sp>
      <p:sp>
        <p:nvSpPr>
          <p:cNvPr id="15371" name="Rectangle 11"/>
          <p:cNvSpPr>
            <a:spLocks noChangeArrowheads="1"/>
          </p:cNvSpPr>
          <p:nvPr/>
        </p:nvSpPr>
        <p:spPr bwMode="auto">
          <a:xfrm>
            <a:off x="428625" y="5715000"/>
            <a:ext cx="532606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</a:t>
            </a:r>
            <a:r>
              <a:rPr lang="uk-UA" altLang="uk-UA" sz="1400" b="1" i="1">
                <a:latin typeface="Arial" charset="0"/>
                <a:cs typeface="Times New Roman" pitchFamily="18" charset="0"/>
              </a:rPr>
              <a:t> В.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Список значень атрибуту для всіх однотипних об</a:t>
            </a:r>
            <a:r>
              <a:rPr lang="ru-RU" altLang="uk-UA" sz="1400" i="1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єктів.</a:t>
            </a:r>
            <a:endParaRPr lang="uk-UA" altLang="uk-UA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3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3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53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53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53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53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536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536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1536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153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53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53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53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9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53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53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53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53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1536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536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1536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153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 nodeType="clickPar">
                      <p:stCondLst>
                        <p:cond delay="indefinite"/>
                      </p:stCondLst>
                      <p:childTnLst>
                        <p:par>
                          <p:cTn id="5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53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53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6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53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53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6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53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153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7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53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53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 nodeType="clickPar">
                      <p:stCondLst>
                        <p:cond delay="indefinite"/>
                      </p:stCondLst>
                      <p:childTnLst>
                        <p:par>
                          <p:cTn id="7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9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1537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1537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1537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153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1" grpId="0"/>
      <p:bldP spid="15361" grpId="1"/>
      <p:bldP spid="15362" grpId="0"/>
      <p:bldP spid="15363" grpId="0"/>
      <p:bldP spid="15364" grpId="0"/>
      <p:bldP spid="15365" grpId="0"/>
      <p:bldP spid="15366" grpId="0"/>
      <p:bldP spid="15367" grpId="0"/>
      <p:bldP spid="15367" grpId="1"/>
      <p:bldP spid="15368" grpId="0"/>
      <p:bldP spid="15369" grpId="0"/>
      <p:bldP spid="15370" grpId="0"/>
      <p:bldP spid="15370" grpId="1"/>
      <p:bldP spid="1537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-642938" y="357188"/>
            <a:ext cx="8229601" cy="1143000"/>
          </a:xfrm>
        </p:spPr>
        <p:txBody>
          <a:bodyPr rtlCol="0">
            <a:normAutofit fontScale="90000"/>
          </a:bodyPr>
          <a:lstStyle/>
          <a:p>
            <a:pPr defTabSz="530225" fontAlgn="auto">
              <a:spcAft>
                <a:spcPts val="0"/>
              </a:spcAft>
              <a:defRPr/>
            </a:pPr>
            <a:r>
              <a:rPr lang="uk-UA" sz="3100" dirty="0"/>
              <a:t>7. </a:t>
            </a:r>
            <a:r>
              <a:rPr lang="uk-UA" sz="2700" dirty="0"/>
              <a:t>Ключовим полем таблиці називають:</a:t>
            </a:r>
            <a:r>
              <a:rPr lang="uk-UA" dirty="0"/>
              <a:t/>
            </a:r>
            <a:br>
              <a:rPr lang="uk-UA" dirty="0"/>
            </a:br>
            <a:endParaRPr lang="uk-UA" dirty="0"/>
          </a:p>
        </p:txBody>
      </p:sp>
      <p:sp>
        <p:nvSpPr>
          <p:cNvPr id="14337" name="Rectangle 1"/>
          <p:cNvSpPr>
            <a:spLocks noChangeArrowheads="1"/>
          </p:cNvSpPr>
          <p:nvPr/>
        </p:nvSpPr>
        <p:spPr bwMode="auto">
          <a:xfrm>
            <a:off x="142875" y="857250"/>
            <a:ext cx="537527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            </a:t>
            </a:r>
            <a:r>
              <a:rPr lang="uk-UA" altLang="uk-UA" sz="1400" b="1" i="1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Рядок таблиці, що містить унікальну інформацію;</a:t>
            </a:r>
            <a:endParaRPr lang="uk-UA" altLang="uk-UA">
              <a:latin typeface="Arial" charset="0"/>
            </a:endParaRPr>
          </a:p>
        </p:txBody>
      </p:sp>
      <p:sp>
        <p:nvSpPr>
          <p:cNvPr id="14338" name="Rectangle 2"/>
          <p:cNvSpPr>
            <a:spLocks noChangeArrowheads="1"/>
          </p:cNvSpPr>
          <p:nvPr/>
        </p:nvSpPr>
        <p:spPr bwMode="auto">
          <a:xfrm>
            <a:off x="0" y="1143000"/>
            <a:ext cx="81724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Сукупність полів таблиці, які однозначно визначають кожен її рядок;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4339" name="Rectangle 3"/>
          <p:cNvSpPr>
            <a:spLocks noChangeArrowheads="1"/>
          </p:cNvSpPr>
          <p:nvPr/>
        </p:nvSpPr>
        <p:spPr bwMode="auto">
          <a:xfrm>
            <a:off x="0" y="1428750"/>
            <a:ext cx="5691188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           </a:t>
            </a:r>
            <a:r>
              <a:rPr lang="uk-UA" altLang="uk-UA" sz="1400" b="1" i="1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Стовбець таблиці, що містить унікальну інформацію.</a:t>
            </a:r>
            <a:endParaRPr lang="uk-UA" altLang="uk-UA">
              <a:latin typeface="Arial" charset="0"/>
            </a:endParaRPr>
          </a:p>
        </p:txBody>
      </p:sp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714375" y="2357765"/>
            <a:ext cx="3199979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 smtClean="0">
                <a:cs typeface="Times New Roman" pitchFamily="18" charset="0"/>
              </a:rPr>
              <a:t>8. </a:t>
            </a:r>
            <a:r>
              <a:rPr lang="uk-UA" altLang="uk-UA" sz="2400" dirty="0" smtClean="0">
                <a:cs typeface="Times New Roman" pitchFamily="18" charset="0"/>
              </a:rPr>
              <a:t>Таблиця </a:t>
            </a:r>
            <a:r>
              <a:rPr lang="uk-UA" altLang="uk-UA" sz="2400" dirty="0">
                <a:cs typeface="Times New Roman" pitchFamily="18" charset="0"/>
              </a:rPr>
              <a:t>може мати:</a:t>
            </a:r>
            <a:endParaRPr lang="uk-UA" altLang="uk-UA" sz="2400" dirty="0"/>
          </a:p>
        </p:txBody>
      </p:sp>
      <p:sp>
        <p:nvSpPr>
          <p:cNvPr id="14341" name="Rectangle 5"/>
          <p:cNvSpPr>
            <a:spLocks noChangeArrowheads="1"/>
          </p:cNvSpPr>
          <p:nvPr/>
        </p:nvSpPr>
        <p:spPr bwMode="auto">
          <a:xfrm>
            <a:off x="285750" y="2928938"/>
            <a:ext cx="2967038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Лише одне ключове поле;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4342" name="Rectangle 6"/>
          <p:cNvSpPr>
            <a:spLocks noChangeArrowheads="1"/>
          </p:cNvSpPr>
          <p:nvPr/>
        </p:nvSpPr>
        <p:spPr bwMode="auto">
          <a:xfrm>
            <a:off x="357188" y="3214688"/>
            <a:ext cx="28321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   </a:t>
            </a:r>
            <a:r>
              <a:rPr lang="uk-UA" altLang="uk-UA" sz="1400" b="1" i="1">
                <a:latin typeface="Arial" charset="0"/>
                <a:cs typeface="Times New Roman" pitchFamily="18" charset="0"/>
              </a:rPr>
              <a:t> Б.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Лише два ключових полів;</a:t>
            </a:r>
            <a:endParaRPr lang="uk-UA" altLang="uk-UA">
              <a:latin typeface="Arial" charset="0"/>
            </a:endParaRPr>
          </a:p>
        </p:txBody>
      </p:sp>
      <p:sp>
        <p:nvSpPr>
          <p:cNvPr id="14343" name="Rectangle 7"/>
          <p:cNvSpPr>
            <a:spLocks noChangeArrowheads="1"/>
          </p:cNvSpPr>
          <p:nvPr/>
        </p:nvSpPr>
        <p:spPr bwMode="auto">
          <a:xfrm>
            <a:off x="357188" y="3500438"/>
            <a:ext cx="3500437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   В.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Довільну кількість ключових полів.</a:t>
            </a:r>
            <a:endParaRPr lang="uk-UA" altLang="uk-UA">
              <a:latin typeface="Arial" charset="0"/>
            </a:endParaRPr>
          </a:p>
        </p:txBody>
      </p:sp>
      <p:sp>
        <p:nvSpPr>
          <p:cNvPr id="14344" name="Rectangle 8"/>
          <p:cNvSpPr>
            <a:spLocks noChangeArrowheads="1"/>
          </p:cNvSpPr>
          <p:nvPr/>
        </p:nvSpPr>
        <p:spPr bwMode="auto">
          <a:xfrm>
            <a:off x="428625" y="4357688"/>
            <a:ext cx="4159250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9. </a:t>
            </a:r>
            <a:r>
              <a:rPr lang="uk-UA" altLang="uk-UA" sz="2400" dirty="0">
                <a:cs typeface="Times New Roman" pitchFamily="18" charset="0"/>
              </a:rPr>
              <a:t>Запитом в СУБД називають:</a:t>
            </a:r>
            <a:endParaRPr lang="uk-UA" altLang="uk-UA" sz="2400" dirty="0"/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428625" y="4857750"/>
            <a:ext cx="6313488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     А.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Таблицю, відсортовану по зростанню або спаданню значень поля;</a:t>
            </a:r>
            <a:endParaRPr lang="uk-UA" altLang="uk-UA">
              <a:latin typeface="Arial" charset="0"/>
            </a:endParaRPr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357188" y="5143500"/>
            <a:ext cx="8174037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    </a:t>
            </a:r>
            <a:r>
              <a:rPr lang="uk-UA" altLang="uk-UA" sz="1400" b="1" i="1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Таблицю, одержану з вихідної або з сукупності зв’язаних таблиць шляхом вибору рядків, </a:t>
            </a:r>
          </a:p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        які задовольняють поставлену умову;</a:t>
            </a:r>
            <a:endParaRPr lang="uk-UA" altLang="uk-UA">
              <a:latin typeface="Arial" charset="0"/>
            </a:endParaRPr>
          </a:p>
        </p:txBody>
      </p:sp>
      <p:sp>
        <p:nvSpPr>
          <p:cNvPr id="1027" name="Rectangle 3"/>
          <p:cNvSpPr>
            <a:spLocks noChangeArrowheads="1"/>
          </p:cNvSpPr>
          <p:nvPr/>
        </p:nvSpPr>
        <p:spPr bwMode="auto">
          <a:xfrm>
            <a:off x="285750" y="5643563"/>
            <a:ext cx="7310586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   В.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Лише таблицю, одержану із сукупності зв'язаних таблиць.</a:t>
            </a:r>
            <a:endParaRPr lang="uk-UA" altLang="uk-UA" dirty="0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3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3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43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3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43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43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433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433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1433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143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43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3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9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43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43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43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43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143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43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143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 nodeType="clickPar">
                      <p:stCondLst>
                        <p:cond delay="indefinite"/>
                      </p:stCondLst>
                      <p:childTnLst>
                        <p:par>
                          <p:cTn id="5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43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43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6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0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0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6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7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0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0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 nodeType="clickPar">
                      <p:stCondLst>
                        <p:cond delay="indefinite"/>
                      </p:stCondLst>
                      <p:childTnLst>
                        <p:par>
                          <p:cTn id="7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9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102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10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37" grpId="0"/>
      <p:bldP spid="14338" grpId="0"/>
      <p:bldP spid="14338" grpId="1"/>
      <p:bldP spid="14339" grpId="0"/>
      <p:bldP spid="14340" grpId="0"/>
      <p:bldP spid="14341" grpId="0"/>
      <p:bldP spid="14341" grpId="1"/>
      <p:bldP spid="14342" grpId="0"/>
      <p:bldP spid="14343" grpId="0"/>
      <p:bldP spid="14344" grpId="0"/>
      <p:bldP spid="1025" grpId="0"/>
      <p:bldP spid="1026" grpId="0"/>
      <p:bldP spid="1026" grpId="1"/>
      <p:bldP spid="1027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Заголовок 1"/>
          <p:cNvSpPr>
            <a:spLocks noGrp="1"/>
          </p:cNvSpPr>
          <p:nvPr>
            <p:ph type="title"/>
          </p:nvPr>
        </p:nvSpPr>
        <p:spPr>
          <a:xfrm>
            <a:off x="-1214438" y="357188"/>
            <a:ext cx="8229601" cy="1143000"/>
          </a:xfrm>
        </p:spPr>
        <p:txBody>
          <a:bodyPr/>
          <a:lstStyle/>
          <a:p>
            <a:r>
              <a:rPr lang="uk-UA" altLang="uk-UA" sz="2800" dirty="0" smtClean="0"/>
              <a:t>10. </a:t>
            </a:r>
            <a:r>
              <a:rPr lang="uk-UA" altLang="uk-UA" sz="2400" dirty="0" smtClean="0"/>
              <a:t>Формою СУБД називають:</a:t>
            </a:r>
            <a:br>
              <a:rPr lang="uk-UA" altLang="uk-UA" sz="2400" dirty="0" smtClean="0"/>
            </a:br>
            <a:endParaRPr lang="uk-UA" altLang="uk-UA" sz="2400" dirty="0" smtClean="0"/>
          </a:p>
        </p:txBody>
      </p:sp>
      <p:sp>
        <p:nvSpPr>
          <p:cNvPr id="18433" name="Rectangle 1"/>
          <p:cNvSpPr>
            <a:spLocks noChangeArrowheads="1"/>
          </p:cNvSpPr>
          <p:nvPr/>
        </p:nvSpPr>
        <p:spPr bwMode="auto">
          <a:xfrm>
            <a:off x="714375" y="785813"/>
            <a:ext cx="5216525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                </a:t>
            </a:r>
          </a:p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     А.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Вікно на екрані комп</a:t>
            </a:r>
            <a:r>
              <a:rPr lang="ru-RU" altLang="uk-UA" sz="1400" i="1">
                <a:latin typeface="Arial" charset="0"/>
                <a:cs typeface="Times New Roman" pitchFamily="18" charset="0"/>
              </a:rPr>
              <a:t>’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ютера з місцем для вводу даних;</a:t>
            </a:r>
            <a:endParaRPr lang="uk-UA" altLang="uk-UA">
              <a:latin typeface="Arial" charset="0"/>
            </a:endParaRPr>
          </a:p>
        </p:txBody>
      </p:sp>
      <p:sp>
        <p:nvSpPr>
          <p:cNvPr id="18434" name="Rectangle 2"/>
          <p:cNvSpPr>
            <a:spLocks noChangeArrowheads="1"/>
          </p:cNvSpPr>
          <p:nvPr/>
        </p:nvSpPr>
        <p:spPr bwMode="auto">
          <a:xfrm>
            <a:off x="500063" y="1285875"/>
            <a:ext cx="330041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>
                <a:latin typeface="Arial" charset="0"/>
                <a:cs typeface="Times New Roman" pitchFamily="18" charset="0"/>
              </a:rPr>
              <a:t>        </a:t>
            </a:r>
            <a:r>
              <a:rPr lang="uk-UA" altLang="uk-UA" sz="1400" b="1" i="1">
                <a:latin typeface="Arial" charset="0"/>
                <a:cs typeface="Times New Roman" pitchFamily="18" charset="0"/>
              </a:rPr>
              <a:t>Б.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 Позначення поля бази даних; </a:t>
            </a:r>
            <a:endParaRPr lang="uk-UA" altLang="uk-UA">
              <a:latin typeface="Arial" charset="0"/>
            </a:endParaRPr>
          </a:p>
        </p:txBody>
      </p:sp>
      <p:sp>
        <p:nvSpPr>
          <p:cNvPr id="18435" name="Rectangle 3"/>
          <p:cNvSpPr>
            <a:spLocks noChangeArrowheads="1"/>
          </p:cNvSpPr>
          <p:nvPr/>
        </p:nvSpPr>
        <p:spPr bwMode="auto">
          <a:xfrm>
            <a:off x="500063" y="1571625"/>
            <a:ext cx="6249987" cy="584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 smtClean="0">
                <a:latin typeface="Arial" charset="0"/>
                <a:cs typeface="Times New Roman" pitchFamily="18" charset="0"/>
              </a:rPr>
              <a:t>      В.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Виведення значень таблиці, у зручному для користувача вигляді.</a:t>
            </a:r>
            <a:endParaRPr lang="uk-UA" altLang="uk-UA" sz="800" dirty="0" smtClean="0">
              <a:latin typeface="Arial" charset="0"/>
            </a:endParaRPr>
          </a:p>
          <a:p>
            <a:pPr eaLnBrk="0" hangingPunct="0"/>
            <a:endParaRPr lang="uk-UA" altLang="uk-UA" dirty="0">
              <a:latin typeface="Arial" charset="0"/>
            </a:endParaRPr>
          </a:p>
        </p:txBody>
      </p:sp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571500" y="2357438"/>
            <a:ext cx="4468813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   11. </a:t>
            </a:r>
            <a:r>
              <a:rPr lang="uk-UA" altLang="uk-UA" sz="2400" dirty="0">
                <a:cs typeface="Times New Roman" pitchFamily="18" charset="0"/>
              </a:rPr>
              <a:t>Таблиці, запити, звіти – це:</a:t>
            </a:r>
            <a:endParaRPr lang="uk-UA" altLang="uk-UA" sz="3200" dirty="0"/>
          </a:p>
        </p:txBody>
      </p:sp>
      <p:sp>
        <p:nvSpPr>
          <p:cNvPr id="18437" name="Rectangle 5"/>
          <p:cNvSpPr>
            <a:spLocks noChangeArrowheads="1"/>
          </p:cNvSpPr>
          <p:nvPr/>
        </p:nvSpPr>
        <p:spPr bwMode="auto">
          <a:xfrm>
            <a:off x="642938" y="2928938"/>
            <a:ext cx="250031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         А.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Єдиний файл БД; </a:t>
            </a:r>
            <a:endParaRPr lang="uk-UA" altLang="uk-UA">
              <a:latin typeface="Arial" charset="0"/>
            </a:endParaRPr>
          </a:p>
        </p:txBody>
      </p:sp>
      <p:sp>
        <p:nvSpPr>
          <p:cNvPr id="18438" name="Rectangle 6"/>
          <p:cNvSpPr>
            <a:spLocks noChangeArrowheads="1"/>
          </p:cNvSpPr>
          <p:nvPr/>
        </p:nvSpPr>
        <p:spPr bwMode="auto">
          <a:xfrm>
            <a:off x="1000125" y="3214688"/>
            <a:ext cx="32893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Окремі файли розміщенні в папку;</a:t>
            </a:r>
            <a:endParaRPr lang="uk-UA" altLang="uk-UA">
              <a:latin typeface="Arial" charset="0"/>
            </a:endParaRPr>
          </a:p>
        </p:txBody>
      </p:sp>
      <p:sp>
        <p:nvSpPr>
          <p:cNvPr id="18439" name="Rectangle 7"/>
          <p:cNvSpPr>
            <a:spLocks noChangeArrowheads="1"/>
          </p:cNvSpPr>
          <p:nvPr/>
        </p:nvSpPr>
        <p:spPr bwMode="auto">
          <a:xfrm>
            <a:off x="928688" y="3500438"/>
            <a:ext cx="134937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Щось інше.</a:t>
            </a:r>
            <a:endParaRPr lang="uk-UA" altLang="uk-UA">
              <a:latin typeface="Arial" charset="0"/>
            </a:endParaRPr>
          </a:p>
        </p:txBody>
      </p:sp>
      <p:sp>
        <p:nvSpPr>
          <p:cNvPr id="18440" name="Rectangle 8"/>
          <p:cNvSpPr>
            <a:spLocks noChangeArrowheads="1"/>
          </p:cNvSpPr>
          <p:nvPr/>
        </p:nvSpPr>
        <p:spPr bwMode="auto">
          <a:xfrm>
            <a:off x="500063" y="4214813"/>
            <a:ext cx="6211887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   12. </a:t>
            </a:r>
            <a:r>
              <a:rPr lang="uk-UA" altLang="uk-UA" sz="2400" dirty="0">
                <a:cs typeface="Times New Roman" pitchFamily="18" charset="0"/>
              </a:rPr>
              <a:t>Для створення нової таблиці необхідно:</a:t>
            </a:r>
            <a:endParaRPr lang="uk-UA" altLang="uk-UA" sz="2400" dirty="0"/>
          </a:p>
        </p:txBody>
      </p:sp>
      <p:sp>
        <p:nvSpPr>
          <p:cNvPr id="18441" name="Rectangle 9"/>
          <p:cNvSpPr>
            <a:spLocks noChangeArrowheads="1"/>
          </p:cNvSpPr>
          <p:nvPr/>
        </p:nvSpPr>
        <p:spPr bwMode="auto">
          <a:xfrm>
            <a:off x="500063" y="4714974"/>
            <a:ext cx="449764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Активізувати команди</a:t>
            </a:r>
            <a:r>
              <a:rPr lang="uk-UA" altLang="uk-UA" sz="1400" dirty="0">
                <a:latin typeface="Arial" charset="0"/>
                <a:cs typeface="Times New Roman" pitchFamily="18" charset="0"/>
              </a:rPr>
              <a:t>  Файл / </a:t>
            </a:r>
            <a:r>
              <a:rPr lang="uk-UA" altLang="uk-UA" sz="1400" dirty="0" smtClean="0">
                <a:latin typeface="Arial" charset="0"/>
                <a:cs typeface="Times New Roman" pitchFamily="18" charset="0"/>
              </a:rPr>
              <a:t>Створити;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8442" name="Rectangle 10"/>
          <p:cNvSpPr>
            <a:spLocks noChangeArrowheads="1"/>
          </p:cNvSpPr>
          <p:nvPr/>
        </p:nvSpPr>
        <p:spPr bwMode="auto">
          <a:xfrm>
            <a:off x="571500" y="5000724"/>
            <a:ext cx="571137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Відкрити вкладку</a:t>
            </a:r>
            <a:r>
              <a:rPr lang="uk-UA" altLang="uk-UA" sz="1400" dirty="0">
                <a:latin typeface="Arial" charset="0"/>
                <a:cs typeface="Times New Roman" pitchFamily="18" charset="0"/>
              </a:rPr>
              <a:t> </a:t>
            </a:r>
            <a:r>
              <a:rPr lang="uk-UA" altLang="uk-UA" sz="1400" dirty="0" err="1" smtClean="0">
                <a:latin typeface="Arial" charset="0"/>
                <a:cs typeface="Times New Roman" pitchFamily="18" charset="0"/>
              </a:rPr>
              <a:t>Таблиц</a:t>
            </a:r>
            <a:r>
              <a:rPr lang="ru-RU" altLang="uk-UA" sz="1400" dirty="0" smtClean="0">
                <a:latin typeface="Arial" charset="0"/>
                <a:cs typeface="Times New Roman" pitchFamily="18" charset="0"/>
              </a:rPr>
              <a:t>і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,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активізувати кнопку</a:t>
            </a:r>
            <a:r>
              <a:rPr lang="uk-UA" altLang="uk-UA" sz="1400" dirty="0">
                <a:latin typeface="Arial" charset="0"/>
                <a:cs typeface="Times New Roman" pitchFamily="18" charset="0"/>
              </a:rPr>
              <a:t> </a:t>
            </a:r>
            <a:r>
              <a:rPr lang="uk-UA" altLang="uk-UA" sz="1400" dirty="0" smtClean="0">
                <a:latin typeface="Arial" charset="0"/>
                <a:cs typeface="Times New Roman" pitchFamily="18" charset="0"/>
              </a:rPr>
              <a:t>Створити;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8443" name="Rectangle 11"/>
          <p:cNvSpPr>
            <a:spLocks noChangeArrowheads="1"/>
          </p:cNvSpPr>
          <p:nvPr/>
        </p:nvSpPr>
        <p:spPr bwMode="auto">
          <a:xfrm>
            <a:off x="214313" y="5357912"/>
            <a:ext cx="7152279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В.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Після завантаження </a:t>
            </a:r>
            <a:r>
              <a:rPr lang="en-US" altLang="uk-UA" sz="1400" i="1" dirty="0">
                <a:latin typeface="Arial" charset="0"/>
                <a:cs typeface="Times New Roman" pitchFamily="18" charset="0"/>
              </a:rPr>
              <a:t>Access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активізувати перемикач</a:t>
            </a:r>
            <a:r>
              <a:rPr lang="uk-UA" altLang="uk-UA" sz="1400" dirty="0">
                <a:latin typeface="Arial" charset="0"/>
                <a:cs typeface="Times New Roman" pitchFamily="18" charset="0"/>
              </a:rPr>
              <a:t> </a:t>
            </a:r>
            <a:r>
              <a:rPr lang="uk-UA" altLang="uk-UA" sz="1400" dirty="0" smtClean="0">
                <a:latin typeface="Arial" charset="0"/>
                <a:cs typeface="Times New Roman" pitchFamily="18" charset="0"/>
              </a:rPr>
              <a:t>Нова </a:t>
            </a:r>
            <a:r>
              <a:rPr lang="uk-UA" altLang="uk-UA" sz="1400" dirty="0">
                <a:latin typeface="Arial" charset="0"/>
                <a:cs typeface="Times New Roman" pitchFamily="18" charset="0"/>
              </a:rPr>
              <a:t>база </a:t>
            </a:r>
            <a:r>
              <a:rPr lang="uk-UA" altLang="uk-UA" sz="1400" dirty="0" smtClean="0">
                <a:latin typeface="Arial" charset="0"/>
                <a:cs typeface="Times New Roman" pitchFamily="18" charset="0"/>
              </a:rPr>
              <a:t>даних</a:t>
            </a:r>
            <a:r>
              <a:rPr lang="uk-UA" altLang="uk-UA" sz="1400" dirty="0">
                <a:latin typeface="Arial" charset="0"/>
                <a:cs typeface="Times New Roman" pitchFamily="18" charset="0"/>
              </a:rPr>
              <a:t>.</a:t>
            </a:r>
            <a:endParaRPr lang="uk-UA" altLang="uk-UA" dirty="0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184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84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84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9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84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84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84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84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184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 nodeType="clickPar">
                      <p:stCondLst>
                        <p:cond delay="indefinite"/>
                      </p:stCondLst>
                      <p:childTnLst>
                        <p:par>
                          <p:cTn id="5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84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84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6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84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84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6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7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84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84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 nodeType="clickPar">
                      <p:stCondLst>
                        <p:cond delay="indefinite"/>
                      </p:stCondLst>
                      <p:childTnLst>
                        <p:par>
                          <p:cTn id="7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9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184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3" grpId="0"/>
      <p:bldP spid="18434" grpId="0"/>
      <p:bldP spid="18435" grpId="0"/>
      <p:bldP spid="18435" grpId="1"/>
      <p:bldP spid="18436" grpId="0"/>
      <p:bldP spid="18437" grpId="0"/>
      <p:bldP spid="18437" grpId="1"/>
      <p:bldP spid="18438" grpId="0"/>
      <p:bldP spid="18439" grpId="0"/>
      <p:bldP spid="18440" grpId="0"/>
      <p:bldP spid="18441" grpId="0"/>
      <p:bldP spid="18442" grpId="0"/>
      <p:bldP spid="18442" grpId="1"/>
      <p:bldP spid="1844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Заголовок 1"/>
          <p:cNvSpPr>
            <a:spLocks noGrp="1"/>
          </p:cNvSpPr>
          <p:nvPr>
            <p:ph type="title"/>
          </p:nvPr>
        </p:nvSpPr>
        <p:spPr>
          <a:xfrm>
            <a:off x="-1214438" y="357188"/>
            <a:ext cx="10178926" cy="1143000"/>
          </a:xfrm>
        </p:spPr>
        <p:txBody>
          <a:bodyPr>
            <a:normAutofit fontScale="90000"/>
          </a:bodyPr>
          <a:lstStyle/>
          <a:p>
            <a:r>
              <a:rPr lang="en-US" sz="2800" smtClean="0"/>
              <a:t>            </a:t>
            </a:r>
            <a:r>
              <a:rPr lang="uk-UA" sz="2800" smtClean="0"/>
              <a:t>13</a:t>
            </a:r>
            <a:r>
              <a:rPr lang="uk-UA" sz="2800" dirty="0"/>
              <a:t>.</a:t>
            </a:r>
            <a:r>
              <a:rPr lang="uk-UA" sz="2200" dirty="0"/>
              <a:t> </a:t>
            </a:r>
            <a:r>
              <a:rPr lang="uk-UA" sz="2400" dirty="0"/>
              <a:t>В режимі конструктора таблиць можна виконати такі дії:</a:t>
            </a:r>
            <a:r>
              <a:rPr lang="uk-UA" altLang="uk-UA" sz="2400" dirty="0"/>
              <a:t/>
            </a:r>
            <a:br>
              <a:rPr lang="uk-UA" altLang="uk-UA" sz="2400" dirty="0"/>
            </a:br>
            <a:r>
              <a:rPr lang="uk-UA" altLang="uk-UA" sz="2400" dirty="0" smtClean="0"/>
              <a:t/>
            </a:r>
            <a:br>
              <a:rPr lang="uk-UA" altLang="uk-UA" sz="2400" dirty="0" smtClean="0"/>
            </a:br>
            <a:endParaRPr lang="uk-UA" altLang="uk-UA" sz="2400" dirty="0" smtClean="0"/>
          </a:p>
        </p:txBody>
      </p:sp>
      <p:sp>
        <p:nvSpPr>
          <p:cNvPr id="18433" name="Rectangle 1"/>
          <p:cNvSpPr>
            <a:spLocks noChangeArrowheads="1"/>
          </p:cNvSpPr>
          <p:nvPr/>
        </p:nvSpPr>
        <p:spPr bwMode="auto">
          <a:xfrm>
            <a:off x="714375" y="786140"/>
            <a:ext cx="3787896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          </a:t>
            </a:r>
          </a:p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    А.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Встановити зв’язок між таблицями;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8434" name="Rectangle 2"/>
          <p:cNvSpPr>
            <a:spLocks noChangeArrowheads="1"/>
          </p:cNvSpPr>
          <p:nvPr/>
        </p:nvSpPr>
        <p:spPr bwMode="auto">
          <a:xfrm>
            <a:off x="500063" y="1285974"/>
            <a:ext cx="246259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Додати нове поле; 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8435" name="Rectangle 3"/>
          <p:cNvSpPr>
            <a:spLocks noChangeArrowheads="1"/>
          </p:cNvSpPr>
          <p:nvPr/>
        </p:nvSpPr>
        <p:spPr bwMode="auto">
          <a:xfrm>
            <a:off x="500063" y="1571338"/>
            <a:ext cx="3120662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 smtClean="0">
                <a:latin typeface="Arial" charset="0"/>
                <a:cs typeface="Times New Roman" pitchFamily="18" charset="0"/>
              </a:rPr>
              <a:t>      В.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Додати нове значення поля.</a:t>
            </a:r>
            <a:endParaRPr lang="uk-UA" altLang="uk-UA" sz="800" dirty="0" smtClean="0">
              <a:latin typeface="Arial" charset="0"/>
            </a:endParaRPr>
          </a:p>
          <a:p>
            <a:pPr eaLnBrk="0" hangingPunct="0"/>
            <a:endParaRPr lang="uk-UA" altLang="uk-UA" dirty="0">
              <a:latin typeface="Arial" charset="0"/>
            </a:endParaRPr>
          </a:p>
        </p:txBody>
      </p:sp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571500" y="2357765"/>
            <a:ext cx="5616281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   </a:t>
            </a:r>
            <a:r>
              <a:rPr lang="uk-UA" altLang="uk-UA" sz="2800" dirty="0" smtClean="0">
                <a:cs typeface="Times New Roman" pitchFamily="18" charset="0"/>
              </a:rPr>
              <a:t>14. </a:t>
            </a:r>
            <a:r>
              <a:rPr lang="uk-UA" altLang="uk-UA" sz="2400" dirty="0" smtClean="0">
                <a:cs typeface="Times New Roman" pitchFamily="18" charset="0"/>
              </a:rPr>
              <a:t>В текстовому полі можна зберігати:</a:t>
            </a:r>
            <a:endParaRPr lang="uk-UA" altLang="uk-UA" sz="3200" dirty="0"/>
          </a:p>
        </p:txBody>
      </p:sp>
      <p:sp>
        <p:nvSpPr>
          <p:cNvPr id="18437" name="Rectangle 5"/>
          <p:cNvSpPr>
            <a:spLocks noChangeArrowheads="1"/>
          </p:cNvSpPr>
          <p:nvPr/>
        </p:nvSpPr>
        <p:spPr bwMode="auto">
          <a:xfrm>
            <a:off x="642938" y="2929037"/>
            <a:ext cx="4001070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        А.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Символьну і числову інформацію; 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8438" name="Rectangle 6"/>
          <p:cNvSpPr>
            <a:spLocks noChangeArrowheads="1"/>
          </p:cNvSpPr>
          <p:nvPr/>
        </p:nvSpPr>
        <p:spPr bwMode="auto">
          <a:xfrm>
            <a:off x="1000125" y="3214787"/>
            <a:ext cx="2185663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Числову інформацію;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8439" name="Rectangle 7"/>
          <p:cNvSpPr>
            <a:spLocks noChangeArrowheads="1"/>
          </p:cNvSpPr>
          <p:nvPr/>
        </p:nvSpPr>
        <p:spPr bwMode="auto">
          <a:xfrm>
            <a:off x="928688" y="3500537"/>
            <a:ext cx="1300356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Картинки.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8440" name="Rectangle 8"/>
          <p:cNvSpPr>
            <a:spLocks noChangeArrowheads="1"/>
          </p:cNvSpPr>
          <p:nvPr/>
        </p:nvSpPr>
        <p:spPr bwMode="auto">
          <a:xfrm>
            <a:off x="500063" y="4215140"/>
            <a:ext cx="7657161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 smtClean="0">
                <a:cs typeface="Times New Roman" pitchFamily="18" charset="0"/>
              </a:rPr>
              <a:t>   </a:t>
            </a:r>
            <a:r>
              <a:rPr lang="uk-UA" altLang="uk-UA" sz="2400" dirty="0" smtClean="0">
                <a:cs typeface="Times New Roman" pitchFamily="18" charset="0"/>
              </a:rPr>
              <a:t>15. В режимі конструктора таблиці СУБД </a:t>
            </a:r>
            <a:r>
              <a:rPr lang="en-US" altLang="uk-UA" sz="2400" dirty="0" smtClean="0">
                <a:cs typeface="Times New Roman" pitchFamily="18" charset="0"/>
              </a:rPr>
              <a:t>Access </a:t>
            </a:r>
            <a:r>
              <a:rPr lang="uk-UA" altLang="uk-UA" sz="2400" dirty="0" smtClean="0">
                <a:cs typeface="Times New Roman" pitchFamily="18" charset="0"/>
              </a:rPr>
              <a:t>можна:</a:t>
            </a:r>
            <a:endParaRPr lang="uk-UA" altLang="uk-UA" sz="2400" dirty="0"/>
          </a:p>
        </p:txBody>
      </p:sp>
      <p:sp>
        <p:nvSpPr>
          <p:cNvPr id="18441" name="Rectangle 9"/>
          <p:cNvSpPr>
            <a:spLocks noChangeArrowheads="1"/>
          </p:cNvSpPr>
          <p:nvPr/>
        </p:nvSpPr>
        <p:spPr bwMode="auto">
          <a:xfrm>
            <a:off x="500063" y="4714974"/>
            <a:ext cx="3641574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Набрати текстовий документ</a:t>
            </a:r>
            <a:r>
              <a:rPr lang="uk-UA" altLang="uk-UA" sz="1400" dirty="0" smtClean="0">
                <a:latin typeface="Arial" charset="0"/>
                <a:cs typeface="Times New Roman" pitchFamily="18" charset="0"/>
              </a:rPr>
              <a:t>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8442" name="Rectangle 10"/>
          <p:cNvSpPr>
            <a:spLocks noChangeArrowheads="1"/>
          </p:cNvSpPr>
          <p:nvPr/>
        </p:nvSpPr>
        <p:spPr bwMode="auto">
          <a:xfrm>
            <a:off x="571500" y="5000724"/>
            <a:ext cx="2363211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Додати нове поле</a:t>
            </a:r>
            <a:r>
              <a:rPr lang="uk-UA" altLang="uk-UA" sz="1400" dirty="0" smtClean="0">
                <a:latin typeface="Arial" charset="0"/>
                <a:cs typeface="Times New Roman" pitchFamily="18" charset="0"/>
              </a:rPr>
              <a:t>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8443" name="Rectangle 11"/>
          <p:cNvSpPr>
            <a:spLocks noChangeArrowheads="1"/>
          </p:cNvSpPr>
          <p:nvPr/>
        </p:nvSpPr>
        <p:spPr bwMode="auto">
          <a:xfrm>
            <a:off x="214313" y="5357912"/>
            <a:ext cx="2955104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i="1" dirty="0">
                <a:latin typeface="Arial" charset="0"/>
                <a:cs typeface="Times New Roman" pitchFamily="18" charset="0"/>
              </a:rPr>
              <a:t>             </a:t>
            </a:r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В.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В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иконати обчислення</a:t>
            </a:r>
            <a:r>
              <a:rPr lang="uk-UA" altLang="uk-UA" sz="1400" dirty="0" smtClean="0">
                <a:latin typeface="Arial" charset="0"/>
                <a:cs typeface="Times New Roman" pitchFamily="18" charset="0"/>
              </a:rPr>
              <a:t>.</a:t>
            </a:r>
            <a:endParaRPr lang="uk-UA" altLang="uk-UA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404280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1843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184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84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84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9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84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84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84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84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1843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184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 nodeType="clickPar">
                      <p:stCondLst>
                        <p:cond delay="indefinite"/>
                      </p:stCondLst>
                      <p:childTnLst>
                        <p:par>
                          <p:cTn id="5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84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84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6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84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84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6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7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84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84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 nodeType="clickPar">
                      <p:stCondLst>
                        <p:cond delay="indefinite"/>
                      </p:stCondLst>
                      <p:childTnLst>
                        <p:par>
                          <p:cTn id="7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9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184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3" grpId="0"/>
      <p:bldP spid="18434" grpId="0"/>
      <p:bldP spid="18435" grpId="0"/>
      <p:bldP spid="18435" grpId="1"/>
      <p:bldP spid="18436" grpId="0"/>
      <p:bldP spid="18437" grpId="0"/>
      <p:bldP spid="18437" grpId="1"/>
      <p:bldP spid="18438" grpId="0"/>
      <p:bldP spid="18439" grpId="0"/>
      <p:bldP spid="18440" grpId="0"/>
      <p:bldP spid="18441" grpId="0"/>
      <p:bldP spid="18442" grpId="0"/>
      <p:bldP spid="18442" grpId="1"/>
      <p:bldP spid="1844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Заголовок 1"/>
          <p:cNvSpPr>
            <a:spLocks noGrp="1"/>
          </p:cNvSpPr>
          <p:nvPr>
            <p:ph type="title"/>
          </p:nvPr>
        </p:nvSpPr>
        <p:spPr>
          <a:xfrm>
            <a:off x="-324544" y="2183211"/>
            <a:ext cx="8229601" cy="1143000"/>
          </a:xfrm>
        </p:spPr>
        <p:txBody>
          <a:bodyPr>
            <a:normAutofit fontScale="90000"/>
          </a:bodyPr>
          <a:lstStyle/>
          <a:p>
            <a:r>
              <a:rPr lang="uk-UA" altLang="uk-UA" sz="3100" dirty="0" smtClean="0"/>
              <a:t>17.</a:t>
            </a:r>
            <a:r>
              <a:rPr lang="uk-UA" altLang="uk-UA" sz="2700" dirty="0" smtClean="0"/>
              <a:t> Банк даних – це система, що складається:</a:t>
            </a:r>
            <a:r>
              <a:rPr lang="uk-UA" altLang="uk-UA" sz="2400" dirty="0" smtClean="0"/>
              <a:t/>
            </a:r>
            <a:br>
              <a:rPr lang="uk-UA" altLang="uk-UA" sz="2400" dirty="0" smtClean="0"/>
            </a:br>
            <a:r>
              <a:rPr lang="uk-UA" altLang="uk-UA" sz="2400" dirty="0" smtClean="0"/>
              <a:t/>
            </a:r>
            <a:br>
              <a:rPr lang="uk-UA" altLang="uk-UA" sz="2400" dirty="0" smtClean="0"/>
            </a:br>
            <a:endParaRPr lang="uk-UA" altLang="uk-UA" sz="2400" dirty="0" smtClean="0"/>
          </a:p>
        </p:txBody>
      </p:sp>
      <p:sp>
        <p:nvSpPr>
          <p:cNvPr id="20481" name="Rectangle 1"/>
          <p:cNvSpPr>
            <a:spLocks noChangeArrowheads="1"/>
          </p:cNvSpPr>
          <p:nvPr/>
        </p:nvSpPr>
        <p:spPr bwMode="auto">
          <a:xfrm>
            <a:off x="1071563" y="1000125"/>
            <a:ext cx="204311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 smtClean="0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Децентралізовано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0482" name="Rectangle 2"/>
          <p:cNvSpPr>
            <a:spLocks noChangeArrowheads="1"/>
          </p:cNvSpPr>
          <p:nvPr/>
        </p:nvSpPr>
        <p:spPr bwMode="auto">
          <a:xfrm>
            <a:off x="1000125" y="1285875"/>
            <a:ext cx="184626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Б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. Централізовано;</a:t>
            </a:r>
            <a:endParaRPr lang="uk-UA" altLang="uk-UA">
              <a:latin typeface="Arial" charset="0"/>
            </a:endParaRPr>
          </a:p>
        </p:txBody>
      </p:sp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928688" y="1571625"/>
            <a:ext cx="354171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Централізовано і децентралізовано.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1143000" y="2714625"/>
            <a:ext cx="5557838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Бази даних, СУБД і прикладного програмного забезпечення; </a:t>
            </a:r>
            <a:endParaRPr lang="uk-UA" altLang="uk-UA">
              <a:latin typeface="Arial" charset="0"/>
            </a:endParaRPr>
          </a:p>
        </p:txBody>
      </p:sp>
      <p:sp>
        <p:nvSpPr>
          <p:cNvPr id="20485" name="Rectangle 5"/>
          <p:cNvSpPr>
            <a:spLocks noChangeArrowheads="1"/>
          </p:cNvSpPr>
          <p:nvPr/>
        </p:nvSpPr>
        <p:spPr bwMode="auto">
          <a:xfrm>
            <a:off x="1000125" y="3001963"/>
            <a:ext cx="3859907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 Б.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Бази даних і СУБД;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0486" name="Rectangle 6"/>
          <p:cNvSpPr>
            <a:spLocks noChangeArrowheads="1"/>
          </p:cNvSpPr>
          <p:nvPr/>
        </p:nvSpPr>
        <p:spPr bwMode="auto">
          <a:xfrm>
            <a:off x="928688" y="3286125"/>
            <a:ext cx="408146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 В.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Прикладного програмного забезпечення. 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0488" name="Rectangle 8"/>
          <p:cNvSpPr>
            <a:spLocks noChangeArrowheads="1"/>
          </p:cNvSpPr>
          <p:nvPr/>
        </p:nvSpPr>
        <p:spPr bwMode="auto">
          <a:xfrm>
            <a:off x="928688" y="4500563"/>
            <a:ext cx="587556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  </a:t>
            </a:r>
            <a:r>
              <a:rPr lang="uk-UA" altLang="uk-UA" sz="1400" i="1" dirty="0" err="1">
                <a:latin typeface="Arial" charset="0"/>
                <a:cs typeface="Times New Roman" pitchFamily="18" charset="0"/>
              </a:rPr>
              <a:t>Розподільність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, неоднорідність, автономність;  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0489" name="Rectangle 9"/>
          <p:cNvSpPr>
            <a:spLocks noChangeArrowheads="1"/>
          </p:cNvSpPr>
          <p:nvPr/>
        </p:nvSpPr>
        <p:spPr bwMode="auto">
          <a:xfrm>
            <a:off x="785813" y="4786313"/>
            <a:ext cx="645048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 Б</a:t>
            </a:r>
            <a:r>
              <a:rPr lang="uk-UA" altLang="uk-UA" sz="1400" b="1" i="1" dirty="0" smtClean="0">
                <a:latin typeface="Arial" charset="0"/>
                <a:cs typeface="Times New Roman" pitchFamily="18" charset="0"/>
              </a:rPr>
              <a:t>. </a:t>
            </a:r>
            <a:r>
              <a:rPr lang="uk-UA" altLang="uk-UA" sz="1400" i="1" dirty="0" smtClean="0">
                <a:latin typeface="Arial" charset="0"/>
                <a:cs typeface="Times New Roman" pitchFamily="18" charset="0"/>
              </a:rPr>
              <a:t>Централізоване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керування та інтегроване зберігання даних;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0490" name="Rectangle 10"/>
          <p:cNvSpPr>
            <a:spLocks noChangeArrowheads="1"/>
          </p:cNvSpPr>
          <p:nvPr/>
        </p:nvSpPr>
        <p:spPr bwMode="auto">
          <a:xfrm>
            <a:off x="642938" y="5072063"/>
            <a:ext cx="644934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  В.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Спільне використання даних та відновлення бази даних.  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4" name="Заголовок 1"/>
          <p:cNvSpPr txBox="1">
            <a:spLocks/>
          </p:cNvSpPr>
          <p:nvPr/>
        </p:nvSpPr>
        <p:spPr>
          <a:xfrm>
            <a:off x="-482601" y="296862"/>
            <a:ext cx="8229601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spcAft>
                <a:spcPts val="0"/>
              </a:spcAft>
            </a:pPr>
            <a:r>
              <a:rPr lang="ru-RU" altLang="uk-UA" sz="2800" dirty="0" smtClean="0"/>
              <a:t>16</a:t>
            </a:r>
            <a:r>
              <a:rPr lang="uk-UA" altLang="uk-UA" sz="2800" dirty="0" smtClean="0"/>
              <a:t>. </a:t>
            </a:r>
            <a:r>
              <a:rPr lang="uk-UA" altLang="uk-UA" sz="2400" dirty="0" smtClean="0"/>
              <a:t>Керування базою даних здійснюється:</a:t>
            </a:r>
            <a:br>
              <a:rPr lang="uk-UA" altLang="uk-UA" sz="2400" dirty="0" smtClean="0"/>
            </a:br>
            <a:endParaRPr lang="uk-UA" altLang="uk-UA" sz="2400" dirty="0" smtClean="0"/>
          </a:p>
        </p:txBody>
      </p:sp>
      <p:sp>
        <p:nvSpPr>
          <p:cNvPr id="16" name="Заголовок 1"/>
          <p:cNvSpPr txBox="1">
            <a:spLocks/>
          </p:cNvSpPr>
          <p:nvPr/>
        </p:nvSpPr>
        <p:spPr>
          <a:xfrm>
            <a:off x="-90240" y="3834131"/>
            <a:ext cx="8910712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spcAft>
                <a:spcPts val="0"/>
              </a:spcAft>
            </a:pPr>
            <a:r>
              <a:rPr lang="uk-UA" altLang="uk-UA" sz="2900" dirty="0">
                <a:cs typeface="Times New Roman" pitchFamily="18" charset="0"/>
              </a:rPr>
              <a:t>18. </a:t>
            </a:r>
            <a:r>
              <a:rPr lang="uk-UA" altLang="uk-UA" sz="2700" dirty="0">
                <a:cs typeface="Times New Roman" pitchFamily="18" charset="0"/>
              </a:rPr>
              <a:t>Назвіть властивості архітектури розподілених СУБД</a:t>
            </a:r>
            <a:r>
              <a:rPr lang="uk-UA" altLang="uk-UA" sz="2700" dirty="0" smtClean="0">
                <a:cs typeface="Times New Roman" pitchFamily="18" charset="0"/>
              </a:rPr>
              <a:t>:</a:t>
            </a:r>
            <a:r>
              <a:rPr lang="uk-UA" altLang="uk-UA" sz="2700" dirty="0" smtClean="0"/>
              <a:t/>
            </a:r>
            <a:br>
              <a:rPr lang="uk-UA" altLang="uk-UA" sz="2700" dirty="0" smtClean="0"/>
            </a:br>
            <a:endParaRPr lang="uk-UA" altLang="uk-UA" sz="27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4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4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04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04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204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04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048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048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048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204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 nodeType="afterGroup">
                            <p:stCondLst>
                              <p:cond delay="1800"/>
                            </p:stCondLst>
                            <p:childTnLst>
                              <p:par>
                                <p:cTn id="2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 nodeType="afterGroup">
                            <p:stCondLst>
                              <p:cond delay="2300"/>
                            </p:stCondLst>
                            <p:childTnLst>
                              <p:par>
                                <p:cTn id="3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204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04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 nodeType="afterGroup">
                            <p:stCondLst>
                              <p:cond delay="2800"/>
                            </p:stCondLst>
                            <p:childTnLst>
                              <p:par>
                                <p:cTn id="3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204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204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 nodeType="clickPar">
                      <p:stCondLst>
                        <p:cond delay="indefinite"/>
                      </p:stCondLst>
                      <p:childTnLst>
                        <p:par>
                          <p:cTn id="4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4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204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 nodeType="afterGroup">
                            <p:stCondLst>
                              <p:cond delay="3550"/>
                            </p:stCondLst>
                            <p:childTnLst>
                              <p:par>
                                <p:cTn id="51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204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204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 nodeType="afterGroup">
                            <p:stCondLst>
                              <p:cond delay="4050"/>
                            </p:stCondLst>
                            <p:childTnLst>
                              <p:par>
                                <p:cTn id="56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204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204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 nodeType="afterGroup">
                            <p:stCondLst>
                              <p:cond delay="4550"/>
                            </p:stCondLst>
                            <p:childTnLst>
                              <p:par>
                                <p:cTn id="61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204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204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 nodeType="clickPar">
                      <p:stCondLst>
                        <p:cond delay="indefinite"/>
                      </p:stCondLst>
                      <p:childTnLst>
                        <p:par>
                          <p:cTn id="6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7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2048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1000" fill="hold"/>
                                        <p:tgtEl>
                                          <p:spTgt spid="2048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2048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2" dur="1000"/>
                                        <p:tgtEl>
                                          <p:spTgt spid="204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1" grpId="0"/>
      <p:bldP spid="20482" grpId="0"/>
      <p:bldP spid="20482" grpId="1"/>
      <p:bldP spid="20483" grpId="0"/>
      <p:bldP spid="20484" grpId="0"/>
      <p:bldP spid="20484" grpId="1"/>
      <p:bldP spid="20485" grpId="0"/>
      <p:bldP spid="20486" grpId="0"/>
      <p:bldP spid="20488" grpId="0"/>
      <p:bldP spid="20488" grpId="1"/>
      <p:bldP spid="20489" grpId="0"/>
      <p:bldP spid="20490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Заголовок 1"/>
          <p:cNvSpPr>
            <a:spLocks noGrp="1"/>
          </p:cNvSpPr>
          <p:nvPr>
            <p:ph type="title"/>
          </p:nvPr>
        </p:nvSpPr>
        <p:spPr>
          <a:xfrm>
            <a:off x="-571500" y="357188"/>
            <a:ext cx="8229600" cy="1143000"/>
          </a:xfrm>
        </p:spPr>
        <p:txBody>
          <a:bodyPr/>
          <a:lstStyle/>
          <a:p>
            <a:r>
              <a:rPr lang="uk-UA" altLang="uk-UA" sz="2800" dirty="0" smtClean="0"/>
              <a:t>19. </a:t>
            </a:r>
            <a:r>
              <a:rPr lang="uk-UA" altLang="uk-UA" sz="2400" dirty="0" smtClean="0"/>
              <a:t>Назвіть типи фрагментації відношень:</a:t>
            </a:r>
            <a:br>
              <a:rPr lang="uk-UA" altLang="uk-UA" sz="2400" dirty="0" smtClean="0"/>
            </a:br>
            <a:endParaRPr lang="uk-UA" altLang="uk-UA" sz="2400" dirty="0" smtClean="0"/>
          </a:p>
        </p:txBody>
      </p:sp>
      <p:sp>
        <p:nvSpPr>
          <p:cNvPr id="21505" name="Rectangle 1"/>
          <p:cNvSpPr>
            <a:spLocks noChangeArrowheads="1"/>
          </p:cNvSpPr>
          <p:nvPr/>
        </p:nvSpPr>
        <p:spPr bwMode="auto">
          <a:xfrm>
            <a:off x="1071562" y="1001713"/>
            <a:ext cx="3284413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ea typeface="Times New Roman" pitchFamily="18" charset="0"/>
                <a:cs typeface="Arial" charset="0"/>
              </a:rPr>
              <a:t>А. </a:t>
            </a:r>
            <a:r>
              <a:rPr lang="uk-UA" altLang="uk-UA" sz="1400" i="1" dirty="0">
                <a:latin typeface="Arial" charset="0"/>
                <a:ea typeface="Times New Roman" pitchFamily="18" charset="0"/>
                <a:cs typeface="Arial" charset="0"/>
              </a:rPr>
              <a:t>Реплікація, транзакція;</a:t>
            </a:r>
            <a:endParaRPr lang="uk-UA" altLang="uk-UA" dirty="0">
              <a:latin typeface="Arial" charset="0"/>
              <a:ea typeface="Times New Roman" pitchFamily="18" charset="0"/>
              <a:cs typeface="Arial" charset="0"/>
            </a:endParaRPr>
          </a:p>
        </p:txBody>
      </p:sp>
      <p:sp>
        <p:nvSpPr>
          <p:cNvPr id="21506" name="Rectangle 2"/>
          <p:cNvSpPr>
            <a:spLocks noChangeArrowheads="1"/>
          </p:cNvSpPr>
          <p:nvPr/>
        </p:nvSpPr>
        <p:spPr bwMode="auto">
          <a:xfrm>
            <a:off x="857249" y="1287463"/>
            <a:ext cx="2485231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200" b="1" i="1" dirty="0">
                <a:latin typeface="Arial" charset="0"/>
                <a:ea typeface="Times New Roman" pitchFamily="18" charset="0"/>
                <a:cs typeface="Arial" charset="0"/>
              </a:rPr>
              <a:t>   </a:t>
            </a:r>
            <a:r>
              <a:rPr lang="uk-UA" altLang="uk-UA" sz="1400" b="1" i="1" dirty="0">
                <a:latin typeface="Arial" charset="0"/>
                <a:ea typeface="Times New Roman" pitchFamily="18" charset="0"/>
                <a:cs typeface="Arial" charset="0"/>
              </a:rPr>
              <a:t>Б</a:t>
            </a:r>
            <a:r>
              <a:rPr lang="uk-UA" altLang="uk-UA" sz="1200" b="1" i="1" dirty="0">
                <a:latin typeface="Arial" charset="0"/>
                <a:ea typeface="Times New Roman" pitchFamily="18" charset="0"/>
                <a:cs typeface="Arial" charset="0"/>
              </a:rPr>
              <a:t>. </a:t>
            </a:r>
            <a:r>
              <a:rPr lang="uk-UA" altLang="uk-UA" sz="1400" i="1" dirty="0">
                <a:latin typeface="Arial" charset="0"/>
                <a:ea typeface="Times New Roman" pitchFamily="18" charset="0"/>
                <a:cs typeface="Arial" charset="0"/>
              </a:rPr>
              <a:t>1НФ, 2НФ, 3НФ</a:t>
            </a:r>
            <a:r>
              <a:rPr lang="uk-UA" altLang="uk-UA" sz="1200" i="1" dirty="0">
                <a:latin typeface="Arial" charset="0"/>
                <a:ea typeface="Times New Roman" pitchFamily="18" charset="0"/>
                <a:cs typeface="Arial" charset="0"/>
              </a:rPr>
              <a:t>;</a:t>
            </a:r>
            <a:endParaRPr lang="uk-UA" altLang="uk-UA" sz="1600" dirty="0">
              <a:latin typeface="Arial" charset="0"/>
              <a:ea typeface="Times New Roman" pitchFamily="18" charset="0"/>
              <a:cs typeface="Arial" charset="0"/>
            </a:endParaRPr>
          </a:p>
        </p:txBody>
      </p:sp>
      <p:sp>
        <p:nvSpPr>
          <p:cNvPr id="6" name="Прямоугольник 5"/>
          <p:cNvSpPr>
            <a:spLocks noChangeArrowheads="1"/>
          </p:cNvSpPr>
          <p:nvPr/>
        </p:nvSpPr>
        <p:spPr bwMode="auto">
          <a:xfrm>
            <a:off x="755650" y="1557338"/>
            <a:ext cx="3914775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Arial" charset="0"/>
              </a:rPr>
              <a:t>  В. </a:t>
            </a:r>
            <a:r>
              <a:rPr lang="uk-UA" altLang="uk-UA" sz="1400" i="1" dirty="0">
                <a:latin typeface="Arial" charset="0"/>
                <a:cs typeface="Arial" charset="0"/>
              </a:rPr>
              <a:t>Горизонтальна, вертикальна, змішана</a:t>
            </a:r>
            <a:r>
              <a:rPr lang="uk-UA" altLang="uk-UA" sz="1200" i="1" dirty="0">
                <a:latin typeface="Arial" charset="0"/>
                <a:cs typeface="Arial" charset="0"/>
              </a:rPr>
              <a:t>.</a:t>
            </a:r>
            <a:endParaRPr lang="uk-UA" altLang="uk-UA" sz="1200" dirty="0">
              <a:latin typeface="Arial" charset="0"/>
              <a:cs typeface="Arial" charset="0"/>
            </a:endParaRPr>
          </a:p>
        </p:txBody>
      </p:sp>
      <p:sp>
        <p:nvSpPr>
          <p:cNvPr id="21507" name="Rectangle 3"/>
          <p:cNvSpPr>
            <a:spLocks noChangeArrowheads="1"/>
          </p:cNvSpPr>
          <p:nvPr/>
        </p:nvSpPr>
        <p:spPr bwMode="auto">
          <a:xfrm>
            <a:off x="785813" y="2428875"/>
            <a:ext cx="4786312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20. </a:t>
            </a:r>
            <a:r>
              <a:rPr lang="uk-UA" altLang="uk-UA" sz="2400" dirty="0">
                <a:cs typeface="Times New Roman" pitchFamily="18" charset="0"/>
              </a:rPr>
              <a:t>Адаптивна модель бази даних:</a:t>
            </a:r>
            <a:endParaRPr lang="uk-UA" altLang="uk-UA" sz="2400" dirty="0"/>
          </a:p>
        </p:txBody>
      </p:sp>
      <p:sp>
        <p:nvSpPr>
          <p:cNvPr id="21508" name="Rectangle 4"/>
          <p:cNvSpPr>
            <a:spLocks noChangeArrowheads="1"/>
          </p:cNvSpPr>
          <p:nvPr/>
        </p:nvSpPr>
        <p:spPr bwMode="auto">
          <a:xfrm>
            <a:off x="1071563" y="3001963"/>
            <a:ext cx="5444653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А.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Допускає тільки табличну форму зображення даних;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1509" name="Rectangle 5"/>
          <p:cNvSpPr>
            <a:spLocks noChangeArrowheads="1"/>
          </p:cNvSpPr>
          <p:nvPr/>
        </p:nvSpPr>
        <p:spPr bwMode="auto">
          <a:xfrm>
            <a:off x="1000124" y="3287713"/>
            <a:ext cx="5660107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Допускає тільки ієрархічну форму зображення даних;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1510" name="Rectangle 6"/>
          <p:cNvSpPr>
            <a:spLocks noChangeArrowheads="1"/>
          </p:cNvSpPr>
          <p:nvPr/>
        </p:nvSpPr>
        <p:spPr bwMode="auto">
          <a:xfrm>
            <a:off x="857250" y="3573463"/>
            <a:ext cx="6235030" cy="30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Передбачає застосування принципів кожної з класичних моделей.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1511" name="Rectangle 7"/>
          <p:cNvSpPr>
            <a:spLocks noChangeArrowheads="1"/>
          </p:cNvSpPr>
          <p:nvPr/>
        </p:nvSpPr>
        <p:spPr bwMode="auto">
          <a:xfrm>
            <a:off x="683568" y="4377299"/>
            <a:ext cx="7675190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just"/>
            <a:r>
              <a:rPr lang="uk-UA" altLang="uk-UA" sz="2800" dirty="0" smtClean="0">
                <a:cs typeface="Times New Roman" pitchFamily="18" charset="0"/>
              </a:rPr>
              <a:t>21</a:t>
            </a:r>
            <a:r>
              <a:rPr lang="uk-UA" altLang="uk-UA" sz="2200" dirty="0" smtClean="0">
                <a:cs typeface="Times New Roman" pitchFamily="18" charset="0"/>
              </a:rPr>
              <a:t>.</a:t>
            </a:r>
            <a:r>
              <a:rPr lang="en-US" altLang="uk-UA" sz="2200" dirty="0" smtClean="0">
                <a:cs typeface="Times New Roman" pitchFamily="18" charset="0"/>
              </a:rPr>
              <a:t> </a:t>
            </a:r>
            <a:r>
              <a:rPr lang="uk-UA" altLang="uk-UA" sz="2400" dirty="0" smtClean="0">
                <a:cs typeface="Times New Roman" pitchFamily="18" charset="0"/>
              </a:rPr>
              <a:t>Назвіть </a:t>
            </a:r>
            <a:r>
              <a:rPr lang="uk-UA" altLang="uk-UA" sz="2400" dirty="0">
                <a:cs typeface="Times New Roman" pitchFamily="18" charset="0"/>
              </a:rPr>
              <a:t>архітектурні рівні </a:t>
            </a:r>
            <a:r>
              <a:rPr lang="uk-UA" altLang="uk-UA" sz="2400" dirty="0" smtClean="0">
                <a:cs typeface="Times New Roman" pitchFamily="18" charset="0"/>
              </a:rPr>
              <a:t>визначення структур </a:t>
            </a:r>
            <a:r>
              <a:rPr lang="uk-UA" altLang="uk-UA" sz="2400" dirty="0">
                <a:cs typeface="Times New Roman" pitchFamily="18" charset="0"/>
              </a:rPr>
              <a:t>даних:</a:t>
            </a:r>
            <a:endParaRPr lang="uk-UA" altLang="uk-UA" sz="2400" dirty="0"/>
          </a:p>
        </p:txBody>
      </p:sp>
      <p:sp>
        <p:nvSpPr>
          <p:cNvPr id="21512" name="Rectangle 8"/>
          <p:cNvSpPr>
            <a:spLocks noChangeArrowheads="1"/>
          </p:cNvSpPr>
          <p:nvPr/>
        </p:nvSpPr>
        <p:spPr bwMode="auto">
          <a:xfrm>
            <a:off x="1071563" y="4889695"/>
            <a:ext cx="317341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Зовнішній, внутрішній, середній;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1513" name="Rectangle 9"/>
          <p:cNvSpPr>
            <a:spLocks noChangeArrowheads="1"/>
          </p:cNvSpPr>
          <p:nvPr/>
        </p:nvSpPr>
        <p:spPr bwMode="auto">
          <a:xfrm>
            <a:off x="969276" y="5197670"/>
            <a:ext cx="532992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Концептуальний, зовнішній, внутрішній</a:t>
            </a:r>
            <a:r>
              <a:rPr lang="uk-UA" altLang="uk-UA" sz="1400" dirty="0">
                <a:latin typeface="Arial" charset="0"/>
                <a:cs typeface="Times New Roman" pitchFamily="18" charset="0"/>
              </a:rPr>
              <a:t>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14" name="Прямоугольник 13"/>
          <p:cNvSpPr>
            <a:spLocks noChangeArrowheads="1"/>
          </p:cNvSpPr>
          <p:nvPr/>
        </p:nvSpPr>
        <p:spPr bwMode="auto">
          <a:xfrm>
            <a:off x="797208" y="5487614"/>
            <a:ext cx="419223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panose="020B0604020202020204" pitchFamily="34" charset="0"/>
                <a:cs typeface="Arial" panose="020B0604020202020204" pitchFamily="34" charset="0"/>
              </a:rPr>
              <a:t>  В. </a:t>
            </a:r>
            <a:r>
              <a:rPr lang="uk-UA" altLang="uk-UA" sz="1400" i="1" dirty="0">
                <a:latin typeface="Arial" panose="020B0604020202020204" pitchFamily="34" charset="0"/>
                <a:cs typeface="Arial" panose="020B0604020202020204" pitchFamily="34" charset="0"/>
              </a:rPr>
              <a:t>Концептуальний, апаратний, програмний.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150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150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15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15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150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150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150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9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2150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150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215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15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215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15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151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215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 nodeType="clickPar">
                      <p:stCondLst>
                        <p:cond delay="indefinite"/>
                      </p:stCondLst>
                      <p:childTnLst>
                        <p:par>
                          <p:cTn id="5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215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15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6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215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215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6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215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215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7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 nodeType="clickPar">
                      <p:stCondLst>
                        <p:cond delay="indefinite"/>
                      </p:stCondLst>
                      <p:childTnLst>
                        <p:par>
                          <p:cTn id="7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9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215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215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2151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215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05" grpId="0"/>
      <p:bldP spid="21506" grpId="0"/>
      <p:bldP spid="6" grpId="0"/>
      <p:bldP spid="6" grpId="1"/>
      <p:bldP spid="21507" grpId="0"/>
      <p:bldP spid="21508" grpId="0"/>
      <p:bldP spid="21509" grpId="0"/>
      <p:bldP spid="21510" grpId="0"/>
      <p:bldP spid="21510" grpId="1"/>
      <p:bldP spid="21511" grpId="0"/>
      <p:bldP spid="21512" grpId="0"/>
      <p:bldP spid="21513" grpId="0"/>
      <p:bldP spid="21513" grpId="1"/>
      <p:bldP spid="1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Заголовок 1"/>
          <p:cNvSpPr>
            <a:spLocks noGrp="1"/>
          </p:cNvSpPr>
          <p:nvPr>
            <p:ph type="title"/>
          </p:nvPr>
        </p:nvSpPr>
        <p:spPr>
          <a:xfrm>
            <a:off x="-1857375" y="357188"/>
            <a:ext cx="8229600" cy="1143000"/>
          </a:xfrm>
        </p:spPr>
        <p:txBody>
          <a:bodyPr/>
          <a:lstStyle/>
          <a:p>
            <a:r>
              <a:rPr lang="uk-UA" altLang="uk-UA" sz="2800" dirty="0" smtClean="0"/>
              <a:t>22. </a:t>
            </a:r>
            <a:r>
              <a:rPr lang="uk-UA" altLang="uk-UA" sz="2400" dirty="0" smtClean="0"/>
              <a:t>Фонд даних – це</a:t>
            </a:r>
            <a:r>
              <a:rPr lang="uk-UA" altLang="uk-UA" sz="2400" dirty="0" smtClean="0">
                <a:latin typeface="Arial" charset="0"/>
              </a:rPr>
              <a:t>...</a:t>
            </a:r>
            <a:r>
              <a:rPr lang="uk-UA" altLang="uk-UA" sz="2400" dirty="0" smtClean="0"/>
              <a:t/>
            </a:r>
            <a:br>
              <a:rPr lang="uk-UA" altLang="uk-UA" sz="2400" dirty="0" smtClean="0"/>
            </a:br>
            <a:endParaRPr lang="uk-UA" altLang="uk-UA" sz="2400" dirty="0" smtClean="0"/>
          </a:p>
        </p:txBody>
      </p:sp>
      <p:sp>
        <p:nvSpPr>
          <p:cNvPr id="4" name="Прямоугольник 3"/>
          <p:cNvSpPr>
            <a:spLocks noChangeArrowheads="1"/>
          </p:cNvSpPr>
          <p:nvPr/>
        </p:nvSpPr>
        <p:spPr bwMode="auto">
          <a:xfrm>
            <a:off x="1285875" y="1000125"/>
            <a:ext cx="2129557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200" b="1" i="1" dirty="0">
                <a:latin typeface="Arial" charset="0"/>
                <a:cs typeface="Arial" charset="0"/>
              </a:rPr>
              <a:t> </a:t>
            </a:r>
            <a:r>
              <a:rPr lang="uk-UA" altLang="uk-UA" sz="1400" b="1" i="1" dirty="0">
                <a:latin typeface="Arial" charset="0"/>
                <a:cs typeface="Arial" charset="0"/>
              </a:rPr>
              <a:t>А. </a:t>
            </a:r>
            <a:r>
              <a:rPr lang="uk-UA" altLang="uk-UA" sz="1400" i="1" dirty="0">
                <a:latin typeface="Arial" charset="0"/>
                <a:cs typeface="Arial" charset="0"/>
              </a:rPr>
              <a:t>Архівні копії файлів;</a:t>
            </a:r>
            <a:endParaRPr lang="uk-UA" altLang="uk-UA" sz="1400" dirty="0">
              <a:latin typeface="Arial" charset="0"/>
              <a:cs typeface="Arial" charset="0"/>
            </a:endParaRPr>
          </a:p>
        </p:txBody>
      </p:sp>
      <p:sp>
        <p:nvSpPr>
          <p:cNvPr id="5" name="Прямоугольник 4"/>
          <p:cNvSpPr>
            <a:spLocks noChangeArrowheads="1"/>
          </p:cNvSpPr>
          <p:nvPr/>
        </p:nvSpPr>
        <p:spPr bwMode="auto">
          <a:xfrm>
            <a:off x="1071563" y="1285875"/>
            <a:ext cx="190976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200" b="1" i="1" dirty="0">
                <a:latin typeface="Arial" charset="0"/>
                <a:cs typeface="Arial" charset="0"/>
              </a:rPr>
              <a:t>   </a:t>
            </a:r>
            <a:r>
              <a:rPr lang="uk-UA" altLang="uk-UA" sz="1400" b="1" i="1" dirty="0">
                <a:latin typeface="Arial" charset="0"/>
                <a:cs typeface="Arial" charset="0"/>
              </a:rPr>
              <a:t>Б. </a:t>
            </a:r>
            <a:r>
              <a:rPr lang="uk-UA" altLang="uk-UA" sz="1400" i="1" dirty="0">
                <a:latin typeface="Arial" charset="0"/>
                <a:cs typeface="Arial" charset="0"/>
              </a:rPr>
              <a:t>Словник даних;</a:t>
            </a:r>
            <a:endParaRPr lang="uk-UA" altLang="uk-UA" sz="1400" dirty="0">
              <a:latin typeface="Arial" charset="0"/>
              <a:cs typeface="Arial" charset="0"/>
            </a:endParaRPr>
          </a:p>
        </p:txBody>
      </p:sp>
      <p:sp>
        <p:nvSpPr>
          <p:cNvPr id="22529" name="Rectangle 1"/>
          <p:cNvSpPr>
            <a:spLocks noChangeArrowheads="1"/>
          </p:cNvSpPr>
          <p:nvPr/>
        </p:nvSpPr>
        <p:spPr bwMode="auto">
          <a:xfrm>
            <a:off x="1143000" y="1570931"/>
            <a:ext cx="6833602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В.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 Активні дані, з якими постійно працює користувач чи прикладна програма.</a:t>
            </a:r>
            <a:endParaRPr lang="uk-UA" altLang="uk-UA" sz="1400" dirty="0">
              <a:latin typeface="Arial" charset="0"/>
            </a:endParaRPr>
          </a:p>
        </p:txBody>
      </p:sp>
      <p:sp>
        <p:nvSpPr>
          <p:cNvPr id="22530" name="Rectangle 2"/>
          <p:cNvSpPr>
            <a:spLocks noChangeArrowheads="1"/>
          </p:cNvSpPr>
          <p:nvPr/>
        </p:nvSpPr>
        <p:spPr bwMode="auto">
          <a:xfrm>
            <a:off x="785813" y="2287588"/>
            <a:ext cx="3621087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23.  </a:t>
            </a:r>
            <a:r>
              <a:rPr lang="uk-UA" altLang="uk-UA" sz="2400" dirty="0">
                <a:cs typeface="Times New Roman" pitchFamily="18" charset="0"/>
              </a:rPr>
              <a:t>Архіви даних – це</a:t>
            </a:r>
            <a:r>
              <a:rPr lang="uk-UA" altLang="uk-UA" sz="2400" dirty="0">
                <a:latin typeface="Arial" charset="0"/>
                <a:cs typeface="Times New Roman" pitchFamily="18" charset="0"/>
              </a:rPr>
              <a:t>...</a:t>
            </a:r>
            <a:r>
              <a:rPr lang="uk-UA" altLang="uk-UA" sz="2400" dirty="0">
                <a:cs typeface="Times New Roman" pitchFamily="18" charset="0"/>
              </a:rPr>
              <a:t> </a:t>
            </a:r>
            <a:endParaRPr lang="uk-UA" altLang="uk-UA" sz="2400" dirty="0"/>
          </a:p>
        </p:txBody>
      </p:sp>
      <p:sp>
        <p:nvSpPr>
          <p:cNvPr id="22531" name="Rectangle 3"/>
          <p:cNvSpPr>
            <a:spLocks noChangeArrowheads="1"/>
          </p:cNvSpPr>
          <p:nvPr/>
        </p:nvSpPr>
        <p:spPr bwMode="auto">
          <a:xfrm>
            <a:off x="1071563" y="2857500"/>
            <a:ext cx="208597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Архівні копії файлів;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2532" name="Rectangle 4"/>
          <p:cNvSpPr>
            <a:spLocks noChangeArrowheads="1"/>
          </p:cNvSpPr>
          <p:nvPr/>
        </p:nvSpPr>
        <p:spPr bwMode="auto">
          <a:xfrm>
            <a:off x="1000125" y="3143250"/>
            <a:ext cx="170497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Словник даних;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2533" name="Rectangle 5"/>
          <p:cNvSpPr>
            <a:spLocks noChangeArrowheads="1"/>
          </p:cNvSpPr>
          <p:nvPr/>
        </p:nvSpPr>
        <p:spPr bwMode="auto">
          <a:xfrm>
            <a:off x="928688" y="3429000"/>
            <a:ext cx="6834187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Активні дані, з якими постійно працює користувач чи прикладна програма.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2534" name="Rectangle 6"/>
          <p:cNvSpPr>
            <a:spLocks noChangeArrowheads="1"/>
          </p:cNvSpPr>
          <p:nvPr/>
        </p:nvSpPr>
        <p:spPr bwMode="auto">
          <a:xfrm>
            <a:off x="799232" y="4214813"/>
            <a:ext cx="6869112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 smtClean="0">
                <a:cs typeface="Times New Roman" pitchFamily="18" charset="0"/>
              </a:rPr>
              <a:t>24.</a:t>
            </a:r>
            <a:r>
              <a:rPr lang="en-US" altLang="uk-UA" sz="2800" dirty="0" smtClean="0">
                <a:cs typeface="Times New Roman" pitchFamily="18" charset="0"/>
              </a:rPr>
              <a:t> </a:t>
            </a:r>
            <a:r>
              <a:rPr lang="uk-UA" altLang="uk-UA" sz="2400" dirty="0" smtClean="0">
                <a:cs typeface="Times New Roman" pitchFamily="18" charset="0"/>
              </a:rPr>
              <a:t>Об</a:t>
            </a:r>
            <a:r>
              <a:rPr lang="ru-RU" altLang="uk-UA" sz="2400" dirty="0">
                <a:cs typeface="Times New Roman" pitchFamily="18" charset="0"/>
              </a:rPr>
              <a:t>’</a:t>
            </a:r>
            <a:r>
              <a:rPr lang="uk-UA" altLang="uk-UA" sz="2400" dirty="0" err="1">
                <a:cs typeface="Times New Roman" pitchFamily="18" charset="0"/>
              </a:rPr>
              <a:t>єктними</a:t>
            </a:r>
            <a:r>
              <a:rPr lang="uk-UA" altLang="uk-UA" sz="2400" dirty="0">
                <a:cs typeface="Times New Roman" pitchFamily="18" charset="0"/>
              </a:rPr>
              <a:t> будуть ті відношення, що містять...</a:t>
            </a:r>
            <a:endParaRPr lang="uk-UA" altLang="uk-UA" sz="2400" dirty="0"/>
          </a:p>
        </p:txBody>
      </p:sp>
      <p:sp>
        <p:nvSpPr>
          <p:cNvPr id="22535" name="Rectangle 7"/>
          <p:cNvSpPr>
            <a:spLocks noChangeArrowheads="1"/>
          </p:cNvSpPr>
          <p:nvPr/>
        </p:nvSpPr>
        <p:spPr bwMode="auto">
          <a:xfrm>
            <a:off x="1000125" y="4714875"/>
            <a:ext cx="581025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Нормативно довідкові дані і первинні ключі, які не дублюються;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2536" name="Rectangle 8"/>
          <p:cNvSpPr>
            <a:spLocks noChangeArrowheads="1"/>
          </p:cNvSpPr>
          <p:nvPr/>
        </p:nvSpPr>
        <p:spPr bwMode="auto">
          <a:xfrm>
            <a:off x="928688" y="5000625"/>
            <a:ext cx="4694237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Оперативні дані і їхні ключі можуть дублюватися;</a:t>
            </a:r>
            <a:endParaRPr lang="uk-UA" altLang="uk-UA">
              <a:latin typeface="Arial" charset="0"/>
            </a:endParaRPr>
          </a:p>
        </p:txBody>
      </p:sp>
      <p:sp>
        <p:nvSpPr>
          <p:cNvPr id="22537" name="Rectangle 9"/>
          <p:cNvSpPr>
            <a:spLocks noChangeArrowheads="1"/>
          </p:cNvSpPr>
          <p:nvPr/>
        </p:nvSpPr>
        <p:spPr bwMode="auto">
          <a:xfrm>
            <a:off x="857250" y="5286375"/>
            <a:ext cx="408146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Рядки і стовпці, що мають унікальні імена.</a:t>
            </a:r>
            <a:endParaRPr lang="uk-UA" altLang="uk-UA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225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25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25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25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252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225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25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25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25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25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9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4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225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25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225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25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2531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225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 nodeType="clickPar">
                      <p:stCondLst>
                        <p:cond delay="indefinite"/>
                      </p:stCondLst>
                      <p:childTnLst>
                        <p:par>
                          <p:cTn id="5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225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25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6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225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225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6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225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225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7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225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225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 nodeType="clickPar">
                      <p:stCondLst>
                        <p:cond delay="indefinite"/>
                      </p:stCondLst>
                      <p:childTnLst>
                        <p:par>
                          <p:cTn id="7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9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225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225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2253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225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22529" grpId="0"/>
      <p:bldP spid="22529" grpId="1"/>
      <p:bldP spid="22530" grpId="0"/>
      <p:bldP spid="22531" grpId="0"/>
      <p:bldP spid="22531" grpId="1"/>
      <p:bldP spid="22532" grpId="0"/>
      <p:bldP spid="22534" grpId="0"/>
      <p:bldP spid="22535" grpId="0"/>
      <p:bldP spid="22535" grpId="1"/>
      <p:bldP spid="22536" grpId="0"/>
      <p:bldP spid="22537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Заголовок 1"/>
          <p:cNvSpPr>
            <a:spLocks noGrp="1"/>
          </p:cNvSpPr>
          <p:nvPr>
            <p:ph type="title"/>
          </p:nvPr>
        </p:nvSpPr>
        <p:spPr>
          <a:xfrm>
            <a:off x="-1143000" y="285750"/>
            <a:ext cx="8229600" cy="1143000"/>
          </a:xfrm>
        </p:spPr>
        <p:txBody>
          <a:bodyPr/>
          <a:lstStyle/>
          <a:p>
            <a:r>
              <a:rPr lang="ru-RU" altLang="uk-UA" sz="2800" dirty="0" smtClean="0"/>
              <a:t>25</a:t>
            </a:r>
            <a:r>
              <a:rPr lang="uk-UA" altLang="uk-UA" sz="2400" dirty="0" smtClean="0"/>
              <a:t>. Ієрархічна модель бази даних:</a:t>
            </a:r>
            <a:br>
              <a:rPr lang="uk-UA" altLang="uk-UA" sz="2400" dirty="0" smtClean="0"/>
            </a:br>
            <a:r>
              <a:rPr lang="uk-UA" altLang="uk-UA" sz="2400" dirty="0" smtClean="0"/>
              <a:t> </a:t>
            </a:r>
          </a:p>
        </p:txBody>
      </p:sp>
      <p:sp>
        <p:nvSpPr>
          <p:cNvPr id="23553" name="Rectangle 1"/>
          <p:cNvSpPr>
            <a:spLocks noChangeArrowheads="1"/>
          </p:cNvSpPr>
          <p:nvPr/>
        </p:nvSpPr>
        <p:spPr bwMode="auto">
          <a:xfrm>
            <a:off x="1143000" y="1000125"/>
            <a:ext cx="335597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 А.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Класифікує елементи за рівнями; 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3554" name="Rectangle 2"/>
          <p:cNvSpPr>
            <a:spLocks noChangeArrowheads="1"/>
          </p:cNvSpPr>
          <p:nvPr/>
        </p:nvSpPr>
        <p:spPr bwMode="auto">
          <a:xfrm>
            <a:off x="1071563" y="1285875"/>
            <a:ext cx="36830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 Б.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Класифікує елементи за  значеннями;</a:t>
            </a:r>
            <a:endParaRPr lang="uk-UA" altLang="uk-UA">
              <a:latin typeface="Arial" charset="0"/>
            </a:endParaRPr>
          </a:p>
        </p:txBody>
      </p:sp>
      <p:sp>
        <p:nvSpPr>
          <p:cNvPr id="23555" name="Rectangle 3"/>
          <p:cNvSpPr>
            <a:spLocks noChangeArrowheads="1"/>
          </p:cNvSpPr>
          <p:nvPr/>
        </p:nvSpPr>
        <p:spPr bwMode="auto">
          <a:xfrm>
            <a:off x="1071563" y="1571625"/>
            <a:ext cx="43942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Не встановлює класифікації елементів даних..</a:t>
            </a:r>
            <a:endParaRPr lang="uk-UA" altLang="uk-UA">
              <a:latin typeface="Arial" charset="0"/>
            </a:endParaRPr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571500" y="2214563"/>
            <a:ext cx="5965825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26. </a:t>
            </a:r>
            <a:r>
              <a:rPr lang="uk-UA" altLang="uk-UA" sz="2400" dirty="0" err="1">
                <a:cs typeface="Times New Roman" pitchFamily="18" charset="0"/>
              </a:rPr>
              <a:t>Зв</a:t>
            </a:r>
            <a:r>
              <a:rPr lang="ru-RU" altLang="uk-UA" sz="2400" dirty="0">
                <a:cs typeface="Times New Roman" pitchFamily="18" charset="0"/>
              </a:rPr>
              <a:t>'</a:t>
            </a:r>
            <a:r>
              <a:rPr lang="uk-UA" altLang="uk-UA" sz="2400" dirty="0" err="1">
                <a:cs typeface="Times New Roman" pitchFamily="18" charset="0"/>
              </a:rPr>
              <a:t>язки</a:t>
            </a:r>
            <a:r>
              <a:rPr lang="uk-UA" altLang="uk-UA" sz="2400" dirty="0">
                <a:cs typeface="Times New Roman" pitchFamily="18" charset="0"/>
              </a:rPr>
              <a:t> в ієрархічній моделі бази даних:</a:t>
            </a:r>
            <a:endParaRPr lang="uk-UA" altLang="uk-UA" sz="2400" dirty="0"/>
          </a:p>
        </p:txBody>
      </p:sp>
      <p:sp>
        <p:nvSpPr>
          <p:cNvPr id="23557" name="Rectangle 5"/>
          <p:cNvSpPr>
            <a:spLocks noChangeArrowheads="1"/>
          </p:cNvSpPr>
          <p:nvPr/>
        </p:nvSpPr>
        <p:spPr bwMode="auto">
          <a:xfrm>
            <a:off x="1071563" y="2786063"/>
            <a:ext cx="45212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 dirty="0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 dirty="0">
                <a:latin typeface="Arial" charset="0"/>
                <a:cs typeface="Times New Roman" pitchFamily="18" charset="0"/>
              </a:rPr>
              <a:t>Модель встановлює обмеження на види зв'язків;</a:t>
            </a:r>
            <a:endParaRPr lang="uk-UA" altLang="uk-UA" dirty="0">
              <a:latin typeface="Arial" charset="0"/>
            </a:endParaRPr>
          </a:p>
        </p:txBody>
      </p:sp>
      <p:sp>
        <p:nvSpPr>
          <p:cNvPr id="23558" name="Rectangle 6"/>
          <p:cNvSpPr>
            <a:spLocks noChangeArrowheads="1"/>
          </p:cNvSpPr>
          <p:nvPr/>
        </p:nvSpPr>
        <p:spPr bwMode="auto">
          <a:xfrm>
            <a:off x="1000125" y="3071813"/>
            <a:ext cx="4767263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Модель не встановлює обмеження на види зв'язків;</a:t>
            </a:r>
            <a:endParaRPr lang="uk-UA" altLang="uk-UA">
              <a:latin typeface="Arial" charset="0"/>
            </a:endParaRPr>
          </a:p>
        </p:txBody>
      </p:sp>
      <p:sp>
        <p:nvSpPr>
          <p:cNvPr id="23562" name="Rectangle 10"/>
          <p:cNvSpPr>
            <a:spLocks noChangeArrowheads="1"/>
          </p:cNvSpPr>
          <p:nvPr/>
        </p:nvSpPr>
        <p:spPr bwMode="auto">
          <a:xfrm>
            <a:off x="928688" y="3357563"/>
            <a:ext cx="554037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В.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Зв'язки визначаються між елементами даних сусідніх рівнів. </a:t>
            </a:r>
            <a:endParaRPr lang="uk-UA" altLang="uk-UA">
              <a:latin typeface="Arial" charset="0"/>
            </a:endParaRPr>
          </a:p>
        </p:txBody>
      </p:sp>
      <p:sp>
        <p:nvSpPr>
          <p:cNvPr id="23563" name="Rectangle 11"/>
          <p:cNvSpPr>
            <a:spLocks noChangeArrowheads="1"/>
          </p:cNvSpPr>
          <p:nvPr/>
        </p:nvSpPr>
        <p:spPr bwMode="auto">
          <a:xfrm>
            <a:off x="571500" y="4000500"/>
            <a:ext cx="4768850" cy="523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2800" dirty="0">
                <a:cs typeface="Times New Roman" pitchFamily="18" charset="0"/>
              </a:rPr>
              <a:t>27. </a:t>
            </a:r>
            <a:r>
              <a:rPr lang="uk-UA" altLang="uk-UA" sz="2400" dirty="0">
                <a:cs typeface="Times New Roman" pitchFamily="18" charset="0"/>
              </a:rPr>
              <a:t>Мережева модель бази даних:</a:t>
            </a:r>
            <a:endParaRPr lang="uk-UA" altLang="uk-UA" sz="2400" dirty="0"/>
          </a:p>
        </p:txBody>
      </p:sp>
      <p:sp>
        <p:nvSpPr>
          <p:cNvPr id="16" name="Rectangle 12"/>
          <p:cNvSpPr>
            <a:spLocks noChangeArrowheads="1"/>
          </p:cNvSpPr>
          <p:nvPr/>
        </p:nvSpPr>
        <p:spPr bwMode="auto">
          <a:xfrm>
            <a:off x="1071563" y="4500563"/>
            <a:ext cx="37465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А.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Вимагає класифікації елементів даних;</a:t>
            </a:r>
            <a:endParaRPr lang="uk-UA" altLang="uk-UA">
              <a:latin typeface="Arial" charset="0"/>
            </a:endParaRPr>
          </a:p>
        </p:txBody>
      </p:sp>
      <p:sp>
        <p:nvSpPr>
          <p:cNvPr id="23565" name="Rectangle 13"/>
          <p:cNvSpPr>
            <a:spLocks noChangeArrowheads="1"/>
          </p:cNvSpPr>
          <p:nvPr/>
        </p:nvSpPr>
        <p:spPr bwMode="auto">
          <a:xfrm>
            <a:off x="1000125" y="4786313"/>
            <a:ext cx="4518025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Б.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Модель встановлює обмеження на види зв'язків;</a:t>
            </a:r>
            <a:endParaRPr lang="uk-UA" altLang="uk-UA">
              <a:latin typeface="Arial" charset="0"/>
            </a:endParaRPr>
          </a:p>
        </p:txBody>
      </p:sp>
      <p:sp>
        <p:nvSpPr>
          <p:cNvPr id="23566" name="Rectangle 14"/>
          <p:cNvSpPr>
            <a:spLocks noChangeArrowheads="1"/>
          </p:cNvSpPr>
          <p:nvPr/>
        </p:nvSpPr>
        <p:spPr bwMode="auto">
          <a:xfrm>
            <a:off x="785813" y="5072063"/>
            <a:ext cx="4919662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r>
              <a:rPr lang="uk-UA" altLang="uk-UA" sz="1400" b="1" i="1">
                <a:latin typeface="Arial" charset="0"/>
                <a:cs typeface="Times New Roman" pitchFamily="18" charset="0"/>
              </a:rPr>
              <a:t>   В. </a:t>
            </a:r>
            <a:r>
              <a:rPr lang="uk-UA" altLang="uk-UA" sz="1400" i="1">
                <a:latin typeface="Arial" charset="0"/>
                <a:cs typeface="Times New Roman" pitchFamily="18" charset="0"/>
              </a:rPr>
              <a:t>Модель не встановлює обмеження на види зв'язків.</a:t>
            </a:r>
            <a:endParaRPr lang="uk-UA" altLang="uk-UA">
              <a:latin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35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35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0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35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35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235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35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2355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2355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2355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235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35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35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35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35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9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235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35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4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235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235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 nodeType="clickPar">
                      <p:stCondLst>
                        <p:cond delay="indefinite"/>
                      </p:stCondLst>
                      <p:childTnLst>
                        <p:par>
                          <p:cTn id="4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0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1000" fill="hold"/>
                                        <p:tgtEl>
                                          <p:spTgt spid="2356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356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1000" fill="hold"/>
                                        <p:tgtEl>
                                          <p:spTgt spid="2356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5" dur="1000"/>
                                        <p:tgtEl>
                                          <p:spTgt spid="235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 nodeType="clickPar">
                      <p:stCondLst>
                        <p:cond delay="indefinite"/>
                      </p:stCondLst>
                      <p:childTnLst>
                        <p:par>
                          <p:cTn id="5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235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35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6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7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68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235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235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73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235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235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 nodeType="clickPar">
                      <p:stCondLst>
                        <p:cond delay="indefinite"/>
                      </p:stCondLst>
                      <p:childTnLst>
                        <p:par>
                          <p:cTn id="7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9" presetID="31" presetClass="entr" presetSubtype="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2356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1000" fill="hold"/>
                                        <p:tgtEl>
                                          <p:spTgt spid="2356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000" fill="hold"/>
                                        <p:tgtEl>
                                          <p:spTgt spid="2356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1000"/>
                                        <p:tgtEl>
                                          <p:spTgt spid="235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53" grpId="0"/>
      <p:bldP spid="23553" grpId="1"/>
      <p:bldP spid="23554" grpId="0"/>
      <p:bldP spid="23555" grpId="0"/>
      <p:bldP spid="23556" grpId="0"/>
      <p:bldP spid="23557" grpId="0"/>
      <p:bldP spid="23558" grpId="0"/>
      <p:bldP spid="23562" grpId="0"/>
      <p:bldP spid="23562" grpId="1"/>
      <p:bldP spid="23563" grpId="0"/>
      <p:bldP spid="16" grpId="0"/>
      <p:bldP spid="23565" grpId="0"/>
      <p:bldP spid="23566" grpId="0"/>
      <p:bldP spid="23566" grpId="1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365</TotalTime>
  <Words>1135</Words>
  <Application>Microsoft Office PowerPoint</Application>
  <PresentationFormat>Екран (4:3)</PresentationFormat>
  <Paragraphs>156</Paragraphs>
  <Slides>11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11</vt:i4>
      </vt:variant>
    </vt:vector>
  </HeadingPairs>
  <TitlesOfParts>
    <vt:vector size="12" baseType="lpstr">
      <vt:lpstr>Тема Office</vt:lpstr>
      <vt:lpstr>1. Система управління базами даних ( СУБД ) – це: </vt:lpstr>
      <vt:lpstr>4. Стовбець таблиці СУБД містить: </vt:lpstr>
      <vt:lpstr>7. Ключовим полем таблиці називають: </vt:lpstr>
      <vt:lpstr>10. Формою СУБД називають: </vt:lpstr>
      <vt:lpstr>            13. В режимі конструктора таблиць можна виконати такі дії:  </vt:lpstr>
      <vt:lpstr>17. Банк даних – це система, що складається:  </vt:lpstr>
      <vt:lpstr>19. Назвіть типи фрагментації відношень: </vt:lpstr>
      <vt:lpstr>22. Фонд даних – це... </vt:lpstr>
      <vt:lpstr>25. Ієрархічна модель бази даних:  </vt:lpstr>
      <vt:lpstr>28. Реляційна модель бази даних: </vt:lpstr>
      <vt:lpstr>КЛЮЧ ДО ТЕСТОВИХ ЗАВДАНЬ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 Система управління базами даних ( СУБД ) – це:</dc:title>
  <dc:creator>Admin</dc:creator>
  <cp:lastModifiedBy>RePack by Diakov</cp:lastModifiedBy>
  <cp:revision>50</cp:revision>
  <dcterms:created xsi:type="dcterms:W3CDTF">2010-04-19T13:42:08Z</dcterms:created>
  <dcterms:modified xsi:type="dcterms:W3CDTF">2024-04-14T20:08:30Z</dcterms:modified>
</cp:coreProperties>
</file>