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4"/>
  </p:notesMasterIdLst>
  <p:sldIdLst>
    <p:sldId id="269" r:id="rId2"/>
    <p:sldId id="268" r:id="rId3"/>
    <p:sldId id="270" r:id="rId4"/>
    <p:sldId id="271" r:id="rId5"/>
    <p:sldId id="272" r:id="rId6"/>
    <p:sldId id="274" r:id="rId7"/>
    <p:sldId id="275" r:id="rId8"/>
    <p:sldId id="276" r:id="rId9"/>
    <p:sldId id="278" r:id="rId10"/>
    <p:sldId id="279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267" r:id="rId32"/>
    <p:sldId id="256" r:id="rId33"/>
    <p:sldId id="257" r:id="rId34"/>
    <p:sldId id="258" r:id="rId35"/>
    <p:sldId id="259" r:id="rId36"/>
    <p:sldId id="261" r:id="rId37"/>
    <p:sldId id="262" r:id="rId38"/>
    <p:sldId id="263" r:id="rId39"/>
    <p:sldId id="264" r:id="rId40"/>
    <p:sldId id="265" r:id="rId41"/>
    <p:sldId id="315" r:id="rId42"/>
    <p:sldId id="317" r:id="rId43"/>
  </p:sldIdLst>
  <p:sldSz cx="9144000" cy="6858000" type="screen4x3"/>
  <p:notesSz cx="6858000" cy="9144000"/>
  <p:defaultTextStyle>
    <a:defPPr>
      <a:defRPr lang="uk-UA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FF"/>
    <a:srgbClr val="CC6600"/>
    <a:srgbClr val="CDC3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CFFD33A-35E2-4B7D-A8E8-5EF1356C5D96}" type="datetimeFigureOut">
              <a:rPr lang="uk-UA"/>
              <a:pPr>
                <a:defRPr/>
              </a:pPr>
              <a:t>03.03.2024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uk-UA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F8B800B-903E-4436-853B-881DB7C27E7F}" type="slidenum">
              <a:rPr lang="uk-UA"/>
              <a:pPr>
                <a:defRPr/>
              </a:pPr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18572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uk-UA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F9759593-E334-48F1-913C-7A364FC8C859}" type="slidenum">
              <a:rPr lang="uk-UA" altLang="uk-UA" smtClean="0"/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uk-UA" altLang="uk-U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655 h 1906"/>
                <a:gd name="T4" fmla="*/ 5776 w 5740"/>
                <a:gd name="T5" fmla="*/ 1655 h 1906"/>
                <a:gd name="T6" fmla="*/ 5776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9831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ru-RU" altLang="uk-UA" noProof="0" smtClean="0"/>
              <a:t>Образец заголовка</a:t>
            </a:r>
          </a:p>
        </p:txBody>
      </p:sp>
      <p:sp>
        <p:nvSpPr>
          <p:cNvPr id="9831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uk-UA" noProof="0" smtClean="0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426C49-527B-47BF-BD60-ABBC5320717C}" type="datetimeFigureOut">
              <a:rPr lang="uk-UA" altLang="uk-UA"/>
              <a:pPr>
                <a:defRPr/>
              </a:pPr>
              <a:t>03.03.2024</a:t>
            </a:fld>
            <a:endParaRPr lang="ru-RU" altLang="uk-UA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C3C83-E5FA-46C2-AC53-D9C75A4C430E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167505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D61EF2-7124-47DE-92CD-696255D422C6}" type="datetimeFigureOut">
              <a:rPr lang="uk-UA" altLang="uk-UA"/>
              <a:pPr>
                <a:defRPr/>
              </a:pPr>
              <a:t>03.03.2024</a:t>
            </a:fld>
            <a:endParaRPr lang="ru-RU" altLang="uk-UA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98B892-BFE9-49F2-B089-72078EC7EC80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643538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24E847-BAD0-4B6D-A351-70D104D4BEC5}" type="datetimeFigureOut">
              <a:rPr lang="uk-UA" altLang="uk-UA"/>
              <a:pPr>
                <a:defRPr/>
              </a:pPr>
              <a:t>03.03.2024</a:t>
            </a:fld>
            <a:endParaRPr lang="ru-RU" altLang="uk-UA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0FEA71-4A6A-487B-B711-08D59A600AAF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2001598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графіка 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графіки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uk-UA" noProof="0" smtClean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55DE7E-DE67-441F-A3B4-8B1487FE2C83}" type="datetimeFigureOut">
              <a:rPr lang="uk-UA" altLang="uk-UA"/>
              <a:pPr>
                <a:defRPr/>
              </a:pPr>
              <a:t>03.03.2024</a:t>
            </a:fld>
            <a:endParaRPr lang="ru-RU" altLang="uk-UA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A46B3-E7A6-4DF5-ADC1-546D6D44FA3B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1760792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і таблиц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аблиці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uk-UA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DA470-C61E-436D-91ED-1453285E5E5E}" type="datetimeFigureOut">
              <a:rPr lang="uk-UA" altLang="uk-UA"/>
              <a:pPr>
                <a:defRPr/>
              </a:pPr>
              <a:t>03.03.2024</a:t>
            </a:fld>
            <a:endParaRPr lang="ru-RU" altLang="uk-UA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2B93C0-B9F6-437E-829D-017D7A0667FF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454469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A3C99-4EC2-4B4F-8620-1F702711B832}" type="datetimeFigureOut">
              <a:rPr lang="uk-UA" altLang="uk-UA"/>
              <a:pPr>
                <a:defRPr/>
              </a:pPr>
              <a:t>03.03.2024</a:t>
            </a:fld>
            <a:endParaRPr lang="ru-RU" altLang="uk-UA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27CC18-BB21-44E4-806C-1AFE2F051065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394992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8296A7-01BE-4806-AA7D-0944D8684A2B}" type="datetimeFigureOut">
              <a:rPr lang="uk-UA" altLang="uk-UA"/>
              <a:pPr>
                <a:defRPr/>
              </a:pPr>
              <a:t>03.03.2024</a:t>
            </a:fld>
            <a:endParaRPr lang="ru-RU" altLang="uk-UA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593D35-C8C3-4A6D-BE51-74DDA1658EAF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569785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2254F5-6C5F-4798-B9D7-F547E99F31B4}" type="datetimeFigureOut">
              <a:rPr lang="uk-UA" altLang="uk-UA"/>
              <a:pPr>
                <a:defRPr/>
              </a:pPr>
              <a:t>03.03.2024</a:t>
            </a:fld>
            <a:endParaRPr lang="ru-RU" altLang="uk-UA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455BD-C1BA-41C7-B38B-8DFB982CE5EC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507585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85FAEF-E056-452E-85CD-E6C8E6A497B1}" type="datetimeFigureOut">
              <a:rPr lang="uk-UA" altLang="uk-UA"/>
              <a:pPr>
                <a:defRPr/>
              </a:pPr>
              <a:t>03.03.2024</a:t>
            </a:fld>
            <a:endParaRPr lang="ru-RU" altLang="uk-UA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8130B9-7BAB-4A4A-A148-163ED011AC1D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930692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BB44CD-2D75-447D-96B2-FE77C9A81A6E}" type="datetimeFigureOut">
              <a:rPr lang="uk-UA" altLang="uk-UA"/>
              <a:pPr>
                <a:defRPr/>
              </a:pPr>
              <a:t>03.03.2024</a:t>
            </a:fld>
            <a:endParaRPr lang="ru-RU" altLang="uk-UA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1FD3F4-9AFF-4FF1-82EA-92D820023EA5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904223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29568-9FA0-4C63-8966-A89DEAC81A7C}" type="datetimeFigureOut">
              <a:rPr lang="uk-UA" altLang="uk-UA"/>
              <a:pPr>
                <a:defRPr/>
              </a:pPr>
              <a:t>03.03.2024</a:t>
            </a:fld>
            <a:endParaRPr lang="ru-RU" altLang="uk-UA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CE951-01F2-4B19-A72D-CF604046102C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752982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99C09-1997-481D-866C-D747F0C5D52A}" type="datetimeFigureOut">
              <a:rPr lang="uk-UA" altLang="uk-UA"/>
              <a:pPr>
                <a:defRPr/>
              </a:pPr>
              <a:t>03.03.2024</a:t>
            </a:fld>
            <a:endParaRPr lang="ru-RU" altLang="uk-UA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D4C922-AD3D-4049-9835-B8B784054E9C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203723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6CAC0-11F0-43D8-99FF-8113644FD345}" type="datetimeFigureOut">
              <a:rPr lang="uk-UA" altLang="uk-UA"/>
              <a:pPr>
                <a:defRPr/>
              </a:pPr>
              <a:t>03.03.2024</a:t>
            </a:fld>
            <a:endParaRPr lang="ru-RU" altLang="uk-UA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3FDE2C-260F-4F38-99F1-7C57F42C61A7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137738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fld id="{5C656EAD-5562-4857-A1F7-702E3167BF3D}" type="datetimeFigureOut">
              <a:rPr lang="uk-UA" altLang="uk-UA"/>
              <a:pPr>
                <a:defRPr/>
              </a:pPr>
              <a:t>03.03.2024</a:t>
            </a:fld>
            <a:endParaRPr lang="ru-RU" altLang="uk-UA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47B673A-62B2-4F4B-9EEC-5DCE47A492E1}" type="slidenum">
              <a:rPr lang="ru-RU" altLang="uk-UA"/>
              <a:pPr>
                <a:defRPr/>
              </a:pPr>
              <a:t>‹№›</a:t>
            </a:fld>
            <a:endParaRPr lang="ru-RU" altLang="uk-UA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97286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97287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97288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97290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</p:grpSp>
        <p:sp>
          <p:nvSpPr>
            <p:cNvPr id="97291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655 h 1906"/>
                <a:gd name="T4" fmla="*/ 5776 w 5740"/>
                <a:gd name="T5" fmla="*/ 1655 h 1906"/>
                <a:gd name="T6" fmla="*/ 5776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97293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</a:p>
        </p:txBody>
      </p:sp>
      <p:sp>
        <p:nvSpPr>
          <p:cNvPr id="9729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9729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9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657225"/>
            <a:ext cx="5614987" cy="554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altLang="uk-UA" dirty="0" smtClean="0">
                <a:solidFill>
                  <a:schemeClr val="folHlink"/>
                </a:solidFill>
              </a:rPr>
              <a:t>Перелік ключових слів</a:t>
            </a:r>
            <a:endParaRPr lang="ru-RU" altLang="uk-UA" dirty="0" smtClean="0">
              <a:solidFill>
                <a:schemeClr val="folHlink"/>
              </a:solidFill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uk-UA" altLang="uk-UA" dirty="0" smtClean="0"/>
              <a:t>	</a:t>
            </a:r>
            <a:r>
              <a:rPr lang="uk-UA" altLang="uk-UA" dirty="0" smtClean="0">
                <a:solidFill>
                  <a:srgbClr val="00FF00"/>
                </a:solidFill>
              </a:rPr>
              <a:t>База даних, СУБД, розподілена  БД, розподілена СУБД, розподілена система баз даних, </a:t>
            </a:r>
            <a:r>
              <a:rPr lang="uk-UA" altLang="uk-UA" dirty="0" err="1" smtClean="0">
                <a:solidFill>
                  <a:srgbClr val="00FF00"/>
                </a:solidFill>
              </a:rPr>
              <a:t>розподіленість</a:t>
            </a:r>
            <a:r>
              <a:rPr lang="uk-UA" altLang="uk-UA" dirty="0" smtClean="0">
                <a:solidFill>
                  <a:srgbClr val="00FF00"/>
                </a:solidFill>
              </a:rPr>
              <a:t>, неоднорідність, автономність, фрагментація, реплікація, транзакція. </a:t>
            </a:r>
            <a:endParaRPr lang="ru-RU" altLang="uk-UA" dirty="0" smtClean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7544" y="548680"/>
            <a:ext cx="8229600" cy="1011237"/>
          </a:xfrm>
        </p:spPr>
        <p:txBody>
          <a:bodyPr/>
          <a:lstStyle/>
          <a:p>
            <a:pPr marL="838200" indent="-838200" eaLnBrk="1" hangingPunct="1">
              <a:buFontTx/>
              <a:buAutoNum type="arabicPeriod"/>
              <a:defRPr/>
            </a:pPr>
            <a:r>
              <a:rPr lang="uk-UA" sz="3200" dirty="0" smtClean="0"/>
              <a:t>Архітектура розподілених БД</a:t>
            </a:r>
            <a:endParaRPr lang="ru-RU" sz="3200" i="1" dirty="0" smtClean="0">
              <a:solidFill>
                <a:srgbClr val="00FF00"/>
              </a:solidFill>
            </a:endParaRPr>
          </a:p>
        </p:txBody>
      </p:sp>
      <p:sp>
        <p:nvSpPr>
          <p:cNvPr id="3" name="Rectangle 2"/>
          <p:cNvSpPr txBox="1">
            <a:spLocks noRot="1" noChangeArrowheads="1"/>
          </p:cNvSpPr>
          <p:nvPr/>
        </p:nvSpPr>
        <p:spPr bwMode="auto">
          <a:xfrm>
            <a:off x="571500" y="1772816"/>
            <a:ext cx="822960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838200" indent="-838200">
              <a:defRPr/>
            </a:pPr>
            <a:r>
              <a:rPr lang="uk-UA" sz="2600" b="1" i="1" u="sng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Розподілена БД </a:t>
            </a:r>
            <a:r>
              <a:rPr lang="uk-UA" sz="26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– це множина логічно взаємозалежних баз даних, розподілених у комп'ютерній мережі.</a:t>
            </a:r>
          </a:p>
          <a:p>
            <a:pPr marL="838200" indent="-838200">
              <a:defRPr/>
            </a:pPr>
            <a:endParaRPr lang="uk-UA" sz="1000" b="1" kern="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  <a:p>
            <a:pPr marL="838200" indent="-838200">
              <a:defRPr/>
            </a:pPr>
            <a:r>
              <a:rPr lang="uk-UA" sz="2600" b="1" i="1" u="sng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Розподілена СУБД </a:t>
            </a:r>
            <a:r>
              <a:rPr lang="uk-UA" sz="26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– це програмне забезпечення, яке керує РБД і надає такі механізми доступу до них, що їх застосування дає користувачу можливість працювати з РБД як з однією цілісною базою даних.</a:t>
            </a:r>
          </a:p>
          <a:p>
            <a:pPr marL="838200" indent="-838200">
              <a:defRPr/>
            </a:pPr>
            <a:endParaRPr lang="uk-UA" sz="1000" b="1" kern="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  <a:p>
            <a:pPr marL="838200" indent="-838200">
              <a:defRPr/>
            </a:pPr>
            <a:r>
              <a:rPr lang="uk-UA" sz="2600" b="1" i="1" u="sng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Розподілена система БД </a:t>
            </a:r>
            <a:r>
              <a:rPr lang="uk-UA" sz="26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– це РБД разом із РСУБД</a:t>
            </a:r>
            <a:r>
              <a:rPr lang="uk-UA" sz="26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.</a:t>
            </a:r>
            <a:endParaRPr lang="ru-RU" sz="4000" b="1" i="1" kern="0" dirty="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9588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/>
              <a:t>Централізована база даних у КМ</a:t>
            </a:r>
            <a:endParaRPr lang="ru-RU" dirty="0" smtClean="0"/>
          </a:p>
        </p:txBody>
      </p:sp>
      <p:pic>
        <p:nvPicPr>
          <p:cNvPr id="25603" name="Picture 3" descr="Зображення 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9" t="65218" r="27238" b="17313"/>
          <a:stretch>
            <a:fillRect/>
          </a:stretch>
        </p:blipFill>
        <p:spPr bwMode="auto">
          <a:xfrm>
            <a:off x="1500188" y="1928813"/>
            <a:ext cx="6786562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70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/>
              <a:t>Розподілена БД</a:t>
            </a:r>
            <a:endParaRPr lang="ru-RU" dirty="0" smtClean="0"/>
          </a:p>
        </p:txBody>
      </p:sp>
      <p:pic>
        <p:nvPicPr>
          <p:cNvPr id="26627" name="Picture 2" descr="Зображення (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89" t="17651" r="3246" b="65352"/>
          <a:stretch>
            <a:fillRect/>
          </a:stretch>
        </p:blipFill>
        <p:spPr bwMode="auto">
          <a:xfrm>
            <a:off x="1000125" y="2143125"/>
            <a:ext cx="7572375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738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/>
              <a:t>Приклад розміщення даних у РБД</a:t>
            </a:r>
            <a:endParaRPr lang="ru-RU" dirty="0" smtClean="0"/>
          </a:p>
        </p:txBody>
      </p:sp>
      <p:pic>
        <p:nvPicPr>
          <p:cNvPr id="27651" name="Picture 2" descr="Зображення (3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5" t="42079" r="30701" b="29767"/>
          <a:stretch>
            <a:fillRect/>
          </a:stretch>
        </p:blipFill>
        <p:spPr bwMode="auto">
          <a:xfrm>
            <a:off x="1500188" y="1714500"/>
            <a:ext cx="6500812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778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eaLnBrk="1" hangingPunct="1">
              <a:defRPr/>
            </a:pPr>
            <a:r>
              <a:rPr lang="uk-UA" dirty="0" smtClean="0"/>
              <a:t>Логічна архітектура РСУБД</a:t>
            </a:r>
            <a:endParaRPr lang="ru-RU" dirty="0" smtClean="0"/>
          </a:p>
        </p:txBody>
      </p:sp>
      <p:pic>
        <p:nvPicPr>
          <p:cNvPr id="28675" name="Picture 2" descr="Зображення (4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48" t="24725" r="5048" b="43327"/>
          <a:stretch>
            <a:fillRect/>
          </a:stretch>
        </p:blipFill>
        <p:spPr bwMode="auto">
          <a:xfrm>
            <a:off x="785813" y="1556791"/>
            <a:ext cx="8072437" cy="4944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126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z="3200" dirty="0" smtClean="0"/>
              <a:t>2. Архітектура програмно-технічних засобів розподілених СУБД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3857625" y="2286000"/>
            <a:ext cx="4962847" cy="135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uk-UA" sz="2800" b="1" i="1" u="sng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Властивості архітектури:</a:t>
            </a:r>
          </a:p>
          <a:p>
            <a:pPr algn="r" eaLnBrk="0" hangingPunct="0">
              <a:defRPr/>
            </a:pPr>
            <a:r>
              <a:rPr lang="uk-UA" sz="24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- </a:t>
            </a:r>
            <a:r>
              <a:rPr lang="uk-UA" sz="2400" b="1" kern="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розподіленість</a:t>
            </a:r>
            <a:r>
              <a:rPr lang="uk-UA" sz="24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;</a:t>
            </a:r>
          </a:p>
          <a:p>
            <a:pPr algn="r" eaLnBrk="0" hangingPunct="0">
              <a:defRPr/>
            </a:pPr>
            <a:r>
              <a:rPr lang="uk-UA" sz="24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- неоднорідність</a:t>
            </a:r>
            <a:r>
              <a:rPr lang="uk-UA" sz="24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;</a:t>
            </a:r>
          </a:p>
          <a:p>
            <a:pPr algn="r" eaLnBrk="0" hangingPunct="0">
              <a:defRPr/>
            </a:pPr>
            <a:r>
              <a:rPr lang="uk-UA" sz="24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- автономність</a:t>
            </a:r>
            <a:r>
              <a:rPr lang="uk-UA" sz="24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.</a:t>
            </a:r>
            <a:endParaRPr lang="ru-RU" sz="2400" b="1" kern="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28625" y="3789039"/>
            <a:ext cx="8229600" cy="2640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 eaLnBrk="0" hangingPunct="0">
              <a:defRPr/>
            </a:pPr>
            <a:r>
              <a:rPr lang="uk-UA" sz="2800" b="1" i="1" u="sng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Різновиди архітектури:</a:t>
            </a:r>
          </a:p>
          <a:p>
            <a:pPr algn="l" eaLnBrk="0" hangingPunct="0">
              <a:defRPr/>
            </a:pPr>
            <a:r>
              <a:rPr lang="uk-UA" sz="24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- клієнт-серверна </a:t>
            </a:r>
            <a:r>
              <a:rPr lang="uk-UA" sz="24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архітектура;</a:t>
            </a:r>
          </a:p>
          <a:p>
            <a:pPr algn="l" eaLnBrk="0" hangingPunct="0">
              <a:defRPr/>
            </a:pPr>
            <a:r>
              <a:rPr lang="uk-UA" sz="24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- архітектура </a:t>
            </a:r>
            <a:r>
              <a:rPr lang="uk-UA" sz="24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з багатьма незалежними серверами;</a:t>
            </a:r>
          </a:p>
          <a:p>
            <a:pPr algn="l" eaLnBrk="0" hangingPunct="0">
              <a:defRPr/>
            </a:pPr>
            <a:r>
              <a:rPr lang="uk-UA" sz="24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- архітектура </a:t>
            </a:r>
            <a:r>
              <a:rPr lang="uk-UA" sz="24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із взаємодіючими серверами;</a:t>
            </a:r>
          </a:p>
          <a:p>
            <a:pPr algn="l" eaLnBrk="0" hangingPunct="0">
              <a:defRPr/>
            </a:pPr>
            <a:r>
              <a:rPr lang="uk-UA" sz="24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- архітектура </a:t>
            </a:r>
            <a:r>
              <a:rPr lang="uk-UA" sz="24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однорангової мережі.</a:t>
            </a:r>
          </a:p>
          <a:p>
            <a:pPr eaLnBrk="0" hangingPunct="0">
              <a:defRPr/>
            </a:pPr>
            <a:endParaRPr lang="ru-RU" sz="4400" b="1" kern="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9315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eaLnBrk="1" hangingPunct="1">
              <a:defRPr/>
            </a:pPr>
            <a:r>
              <a:rPr lang="uk-UA" sz="4000" dirty="0" smtClean="0"/>
              <a:t>3. Розподілене зберігання даних</a:t>
            </a:r>
            <a:endParaRPr lang="ru-RU" sz="4000" dirty="0" smtClean="0"/>
          </a:p>
        </p:txBody>
      </p:sp>
      <p:pic>
        <p:nvPicPr>
          <p:cNvPr id="30723" name="Рисунок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52" t="46078" r="32875" b="13429"/>
          <a:stretch>
            <a:fillRect/>
          </a:stretch>
        </p:blipFill>
        <p:spPr bwMode="auto">
          <a:xfrm>
            <a:off x="827584" y="1484784"/>
            <a:ext cx="7560840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432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3" t="17674" r="20528" b="19768"/>
          <a:stretch>
            <a:fillRect/>
          </a:stretch>
        </p:blipFill>
        <p:spPr bwMode="auto">
          <a:xfrm>
            <a:off x="714375" y="500063"/>
            <a:ext cx="7858125" cy="592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118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3" y="274638"/>
            <a:ext cx="3900487" cy="2506290"/>
          </a:xfrm>
        </p:spPr>
        <p:txBody>
          <a:bodyPr/>
          <a:lstStyle/>
          <a:p>
            <a:pPr algn="r">
              <a:defRPr/>
            </a:pPr>
            <a:r>
              <a:rPr lang="uk-UA" sz="2800" i="1" u="sng" dirty="0" smtClean="0"/>
              <a:t>Механізми реплікації:</a:t>
            </a:r>
            <a:br>
              <a:rPr lang="uk-UA" sz="2800" i="1" u="sng" dirty="0" smtClean="0"/>
            </a:br>
            <a:r>
              <a:rPr lang="uk-UA" sz="2800" dirty="0" smtClean="0"/>
              <a:t>- видавець;</a:t>
            </a:r>
            <a:br>
              <a:rPr lang="uk-UA" sz="2800" dirty="0" smtClean="0"/>
            </a:br>
            <a:r>
              <a:rPr lang="uk-UA" sz="2800" dirty="0" smtClean="0"/>
              <a:t>- дистриб'ютор;</a:t>
            </a:r>
            <a:br>
              <a:rPr lang="uk-UA" sz="2800" dirty="0" smtClean="0"/>
            </a:br>
            <a:r>
              <a:rPr lang="uk-UA" sz="2800" dirty="0" smtClean="0"/>
              <a:t>- передплатник.</a:t>
            </a:r>
            <a:br>
              <a:rPr lang="uk-UA" sz="2800" dirty="0" smtClean="0"/>
            </a:br>
            <a:endParaRPr lang="ru-RU" sz="2800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547664" y="3212976"/>
            <a:ext cx="714375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uk-UA" sz="2800" b="1" i="1" u="sng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Методи відновлення даних передплатників:</a:t>
            </a:r>
            <a:br>
              <a:rPr lang="uk-UA" sz="2800" b="1" i="1" u="sng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uk-UA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- реплікація за запитом;</a:t>
            </a:r>
            <a:br>
              <a:rPr lang="uk-UA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uk-UA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- примусова реплікація.</a:t>
            </a:r>
            <a:br>
              <a:rPr lang="uk-UA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</a:br>
            <a:endParaRPr lang="ru-RU" sz="2800" b="1" kern="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30328" y="4802848"/>
            <a:ext cx="597217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 eaLnBrk="0" hangingPunct="0">
              <a:defRPr/>
            </a:pPr>
            <a:r>
              <a:rPr lang="uk-UA" sz="2800" b="1" i="1" u="sng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Моделі реплікації:</a:t>
            </a:r>
            <a:br>
              <a:rPr lang="uk-UA" sz="2800" b="1" i="1" u="sng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uk-UA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- реплікація моментальних знімків;</a:t>
            </a:r>
            <a:br>
              <a:rPr lang="uk-UA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uk-UA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- реплікація транзакцій.</a:t>
            </a:r>
            <a:br>
              <a:rPr lang="uk-UA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</a:br>
            <a:endParaRPr lang="ru-RU" sz="2800" b="1" kern="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39488" y="692696"/>
            <a:ext cx="3900487" cy="215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 eaLnBrk="0" hangingPunct="0">
              <a:defRPr/>
            </a:pPr>
            <a:r>
              <a:rPr lang="uk-UA" sz="2800" b="1" i="1" u="sng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Топологія  реплікації:</a:t>
            </a:r>
            <a:br>
              <a:rPr lang="uk-UA" sz="2800" b="1" i="1" u="sng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uk-UA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- 1:Б;</a:t>
            </a:r>
          </a:p>
          <a:p>
            <a:pPr algn="l" eaLnBrk="0" hangingPunct="0">
              <a:buFontTx/>
              <a:buChar char="-"/>
              <a:defRPr/>
            </a:pPr>
            <a:r>
              <a:rPr lang="uk-UA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Б:1;</a:t>
            </a:r>
          </a:p>
          <a:p>
            <a:pPr algn="l" eaLnBrk="0" hangingPunct="0">
              <a:buFontTx/>
              <a:buChar char="-"/>
              <a:defRPr/>
            </a:pPr>
            <a:r>
              <a:rPr lang="uk-UA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Б:Б.</a:t>
            </a:r>
            <a:br>
              <a:rPr lang="uk-UA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</a:br>
            <a:endParaRPr lang="ru-RU" sz="2800" b="1" kern="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1723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908050"/>
            <a:ext cx="7772400" cy="2448942"/>
          </a:xfrm>
        </p:spPr>
        <p:txBody>
          <a:bodyPr/>
          <a:lstStyle/>
          <a:p>
            <a:pPr eaLnBrk="1" hangingPunct="1">
              <a:defRPr/>
            </a:pPr>
            <a:r>
              <a:rPr lang="uk-UA" altLang="uk-UA" sz="3600" i="1" cap="all" dirty="0" smtClean="0">
                <a:solidFill>
                  <a:schemeClr val="folHlink"/>
                </a:solidFill>
                <a:latin typeface="Arial" charset="0"/>
              </a:rPr>
              <a:t>Розподілені бази даних: </a:t>
            </a:r>
            <a:br>
              <a:rPr lang="uk-UA" altLang="uk-UA" sz="3600" i="1" cap="all" dirty="0" smtClean="0">
                <a:solidFill>
                  <a:schemeClr val="folHlink"/>
                </a:solidFill>
                <a:latin typeface="Arial" charset="0"/>
              </a:rPr>
            </a:br>
            <a:r>
              <a:rPr lang="uk-UA" altLang="uk-UA" sz="3600" i="1" cap="all" dirty="0" smtClean="0">
                <a:solidFill>
                  <a:schemeClr val="folHlink"/>
                </a:solidFill>
                <a:latin typeface="Arial" charset="0"/>
              </a:rPr>
              <a:t>методологія побудови, принципи функціонування, особливості застосування</a:t>
            </a:r>
            <a:endParaRPr lang="ru-RU" altLang="uk-UA" sz="3600" i="1" cap="all" dirty="0" smtClean="0">
              <a:solidFill>
                <a:schemeClr val="folHlink"/>
              </a:solidFill>
              <a:latin typeface="Arial" charset="0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528" y="4149080"/>
            <a:ext cx="8640762" cy="2447925"/>
          </a:xfrm>
        </p:spPr>
        <p:txBody>
          <a:bodyPr/>
          <a:lstStyle/>
          <a:p>
            <a:pPr algn="r" eaLnBrk="1" hangingPunct="1">
              <a:defRPr/>
            </a:pPr>
            <a:r>
              <a:rPr lang="uk-UA" altLang="uk-UA" sz="2800" b="1" dirty="0" smtClean="0">
                <a:solidFill>
                  <a:srgbClr val="00FF00"/>
                </a:solidFill>
              </a:rPr>
              <a:t>Розробник</a:t>
            </a:r>
            <a:r>
              <a:rPr lang="en-US" altLang="uk-UA" sz="2800" b="1" dirty="0" smtClean="0">
                <a:solidFill>
                  <a:srgbClr val="00FF00"/>
                </a:solidFill>
              </a:rPr>
              <a:t>: </a:t>
            </a:r>
            <a:endParaRPr lang="uk-UA" altLang="uk-UA" sz="2800" b="1" dirty="0" smtClean="0">
              <a:solidFill>
                <a:srgbClr val="00FF00"/>
              </a:solidFill>
            </a:endParaRPr>
          </a:p>
          <a:p>
            <a:pPr algn="r" eaLnBrk="1" hangingPunct="1">
              <a:defRPr/>
            </a:pPr>
            <a:r>
              <a:rPr lang="uk-UA" altLang="uk-UA" sz="2800" b="1" dirty="0" smtClean="0">
                <a:solidFill>
                  <a:srgbClr val="00FF00"/>
                </a:solidFill>
              </a:rPr>
              <a:t>Методист, викладач інформатики </a:t>
            </a:r>
          </a:p>
          <a:p>
            <a:pPr algn="r" eaLnBrk="1" hangingPunct="1">
              <a:defRPr/>
            </a:pPr>
            <a:r>
              <a:rPr lang="uk-UA" altLang="uk-UA" sz="2800" b="1" dirty="0" smtClean="0">
                <a:solidFill>
                  <a:srgbClr val="00FF00"/>
                </a:solidFill>
              </a:rPr>
              <a:t>та </a:t>
            </a:r>
            <a:r>
              <a:rPr lang="uk-UA" altLang="uk-UA" sz="2800" b="1" dirty="0" err="1" smtClean="0">
                <a:solidFill>
                  <a:srgbClr val="00FF00"/>
                </a:solidFill>
              </a:rPr>
              <a:t>комп</a:t>
            </a:r>
            <a:r>
              <a:rPr lang="en-US" altLang="uk-UA" sz="2800" b="1" dirty="0" smtClean="0">
                <a:solidFill>
                  <a:srgbClr val="00FF00"/>
                </a:solidFill>
              </a:rPr>
              <a:t>’</a:t>
            </a:r>
            <a:r>
              <a:rPr lang="uk-UA" altLang="uk-UA" sz="2800" b="1" dirty="0" err="1" smtClean="0">
                <a:solidFill>
                  <a:srgbClr val="00FF00"/>
                </a:solidFill>
              </a:rPr>
              <a:t>ютерних</a:t>
            </a:r>
            <a:r>
              <a:rPr lang="uk-UA" altLang="uk-UA" sz="2800" b="1" dirty="0" smtClean="0">
                <a:solidFill>
                  <a:srgbClr val="00FF00"/>
                </a:solidFill>
              </a:rPr>
              <a:t> дисциплін</a:t>
            </a:r>
          </a:p>
          <a:p>
            <a:pPr algn="r" eaLnBrk="1" hangingPunct="1">
              <a:defRPr/>
            </a:pPr>
            <a:r>
              <a:rPr lang="uk-UA" altLang="uk-UA" sz="2800" b="1" dirty="0" smtClean="0">
                <a:solidFill>
                  <a:srgbClr val="00FF00"/>
                </a:solidFill>
              </a:rPr>
              <a:t> </a:t>
            </a:r>
            <a:r>
              <a:rPr lang="uk-UA" altLang="uk-UA" sz="2800" b="1" dirty="0" err="1" smtClean="0">
                <a:solidFill>
                  <a:srgbClr val="00FF00"/>
                </a:solidFill>
              </a:rPr>
              <a:t>Ярич</a:t>
            </a:r>
            <a:r>
              <a:rPr lang="uk-UA" altLang="uk-UA" sz="2800" b="1" dirty="0" smtClean="0">
                <a:solidFill>
                  <a:srgbClr val="00FF00"/>
                </a:solidFill>
              </a:rPr>
              <a:t> Ігор Ярославович</a:t>
            </a:r>
            <a:endParaRPr lang="ru-RU" altLang="uk-UA" sz="2800" b="1" dirty="0" smtClean="0">
              <a:solidFill>
                <a:srgbClr val="00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]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7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3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12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3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47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3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82154"/>
          </a:xfrm>
        </p:spPr>
        <p:txBody>
          <a:bodyPr/>
          <a:lstStyle/>
          <a:p>
            <a:pPr eaLnBrk="1" hangingPunct="1">
              <a:defRPr/>
            </a:pPr>
            <a:r>
              <a:rPr lang="uk-UA" sz="3200" dirty="0" smtClean="0"/>
              <a:t>4. Обробка розподілених транзакцій. Керування одночасним доступом                            </a:t>
            </a:r>
            <a:endParaRPr lang="ru-RU" sz="3200" dirty="0" smtClean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214313" y="3429000"/>
            <a:ext cx="8229600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uk-UA" sz="2800" b="1" i="1" u="sng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Транзакція </a:t>
            </a:r>
            <a:r>
              <a:rPr lang="uk-UA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– це набір команд, що виконуються як єдине ціле.</a:t>
            </a:r>
          </a:p>
          <a:p>
            <a:pPr>
              <a:defRPr/>
            </a:pPr>
            <a:endParaRPr lang="uk-UA" sz="1000" b="1" kern="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defRPr/>
            </a:pPr>
            <a:r>
              <a:rPr lang="uk-UA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У </a:t>
            </a:r>
            <a:r>
              <a:rPr lang="uk-UA" sz="2800" b="1" i="1" u="sng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транзакції </a:t>
            </a:r>
            <a:r>
              <a:rPr lang="uk-UA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або </a:t>
            </a:r>
            <a:r>
              <a:rPr lang="uk-UA" sz="2800" b="1" i="1" u="sng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всі команди будуть виконані</a:t>
            </a:r>
            <a:r>
              <a:rPr lang="uk-UA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, або </a:t>
            </a:r>
            <a:r>
              <a:rPr lang="uk-UA" sz="2800" b="1" i="1" u="sng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жодна</a:t>
            </a:r>
            <a:r>
              <a:rPr lang="uk-UA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з них </a:t>
            </a:r>
            <a:r>
              <a:rPr lang="uk-UA" sz="2800" b="1" i="1" u="sng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не виконується.</a:t>
            </a:r>
          </a:p>
          <a:p>
            <a:pPr>
              <a:defRPr/>
            </a:pPr>
            <a:endParaRPr lang="uk-UA" sz="1000" b="1" kern="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defRPr/>
            </a:pPr>
            <a:r>
              <a:rPr lang="uk-UA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Якщо хоча б одна з команд транзакції не може бути виконана, здійснюється </a:t>
            </a:r>
            <a:r>
              <a:rPr lang="uk-UA" sz="2800" b="1" i="1" u="sng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відкочування </a:t>
            </a:r>
            <a:r>
              <a:rPr lang="uk-UA" sz="2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(відновлюється стан системи, в якому вона перебувала до початку виконання транзакції).</a:t>
            </a:r>
            <a:endParaRPr lang="ru-RU" sz="2800" b="1" kern="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2330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/>
              <a:t>Схема функціонування транзакції</a:t>
            </a:r>
            <a:endParaRPr lang="ru-RU" dirty="0" smtClean="0"/>
          </a:p>
        </p:txBody>
      </p:sp>
      <p:pic>
        <p:nvPicPr>
          <p:cNvPr id="34819" name="Picture 2" descr="Зображення (15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9" t="49619" r="27654" b="26337"/>
          <a:stretch>
            <a:fillRect/>
          </a:stretch>
        </p:blipFill>
        <p:spPr bwMode="auto">
          <a:xfrm>
            <a:off x="357188" y="1571625"/>
            <a:ext cx="8286750" cy="478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639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/>
              <a:t>Двофазне блокування</a:t>
            </a:r>
            <a:endParaRPr lang="ru-RU" dirty="0" smtClean="0"/>
          </a:p>
        </p:txBody>
      </p:sp>
      <p:pic>
        <p:nvPicPr>
          <p:cNvPr id="35843" name="Picture 2" descr="Зображення (17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2" t="23045" r="25546" b="55196"/>
          <a:stretch>
            <a:fillRect/>
          </a:stretch>
        </p:blipFill>
        <p:spPr bwMode="auto">
          <a:xfrm>
            <a:off x="1143000" y="1571625"/>
            <a:ext cx="7143750" cy="464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602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/>
              <a:t>Реєстрація змін в журналі транзакцій</a:t>
            </a:r>
            <a:endParaRPr lang="ru-RU" dirty="0" smtClean="0"/>
          </a:p>
        </p:txBody>
      </p:sp>
      <p:pic>
        <p:nvPicPr>
          <p:cNvPr id="36867" name="Picture 2" descr="Зображення (25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1" t="25418" r="27547" b="64987"/>
          <a:stretch>
            <a:fillRect/>
          </a:stretch>
        </p:blipFill>
        <p:spPr bwMode="auto">
          <a:xfrm>
            <a:off x="2071688" y="2286000"/>
            <a:ext cx="5934075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850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>
              <a:defRPr/>
            </a:pPr>
            <a:r>
              <a:rPr lang="uk-UA" sz="3200" dirty="0" smtClean="0"/>
              <a:t>Протокол відновлення</a:t>
            </a:r>
            <a:endParaRPr lang="ru-RU" sz="3200" dirty="0" smtClean="0"/>
          </a:p>
        </p:txBody>
      </p:sp>
      <p:pic>
        <p:nvPicPr>
          <p:cNvPr id="37891" name="Picture 2" descr="Зображення (26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74" t="14340" r="4149" b="76817"/>
          <a:stretch>
            <a:fillRect/>
          </a:stretch>
        </p:blipFill>
        <p:spPr bwMode="auto">
          <a:xfrm>
            <a:off x="1428750" y="1214438"/>
            <a:ext cx="5780088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95536" y="2924944"/>
            <a:ext cx="82296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uk-UA" sz="32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Протокол відкочування</a:t>
            </a:r>
            <a:endParaRPr lang="ru-RU" sz="3200" b="1" kern="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7893" name="Picture 3" descr="Зображення (26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74" t="32022" r="4149" b="57927"/>
          <a:stretch>
            <a:fillRect/>
          </a:stretch>
        </p:blipFill>
        <p:spPr bwMode="auto">
          <a:xfrm>
            <a:off x="1428750" y="3786188"/>
            <a:ext cx="5780088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190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/>
              <a:t>Схема ведення журналу</a:t>
            </a:r>
            <a:endParaRPr lang="ru-RU" dirty="0" smtClean="0"/>
          </a:p>
        </p:txBody>
      </p:sp>
      <p:pic>
        <p:nvPicPr>
          <p:cNvPr id="38915" name="Picture 2" descr="Зображення (27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2" t="64040" r="25519" b="16986"/>
          <a:stretch>
            <a:fillRect/>
          </a:stretch>
        </p:blipFill>
        <p:spPr bwMode="auto">
          <a:xfrm>
            <a:off x="714375" y="1714500"/>
            <a:ext cx="7786688" cy="464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26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28600"/>
            <a:ext cx="8964613" cy="1325563"/>
          </a:xfrm>
        </p:spPr>
        <p:txBody>
          <a:bodyPr/>
          <a:lstStyle/>
          <a:p>
            <a:pPr eaLnBrk="1" hangingPunct="1">
              <a:defRPr/>
            </a:pPr>
            <a:r>
              <a:rPr lang="uk-UA" sz="3800" dirty="0" smtClean="0">
                <a:solidFill>
                  <a:schemeClr val="folHlink"/>
                </a:solidFill>
              </a:rPr>
              <a:t>Втрати інформації при спілкуванні</a:t>
            </a:r>
            <a:endParaRPr lang="ru-RU" sz="3800" dirty="0" smtClean="0">
              <a:solidFill>
                <a:schemeClr val="folHlink"/>
              </a:solidFill>
            </a:endParaRPr>
          </a:p>
        </p:txBody>
      </p:sp>
      <p:pic>
        <p:nvPicPr>
          <p:cNvPr id="39939" name="Picture 3" descr="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00213"/>
            <a:ext cx="8856662" cy="479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598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>
                <a:solidFill>
                  <a:schemeClr val="folHlink"/>
                </a:solidFill>
              </a:rPr>
              <a:t>Аспекти мети РБД</a:t>
            </a:r>
            <a:endParaRPr lang="ru-RU" dirty="0" smtClean="0">
              <a:solidFill>
                <a:schemeClr val="folHlink"/>
              </a:solidFill>
            </a:endParaRPr>
          </a:p>
        </p:txBody>
      </p:sp>
      <p:pic>
        <p:nvPicPr>
          <p:cNvPr id="119811" name="Picture 3" descr="1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>
            <a:lum bright="-6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0113" y="1484313"/>
            <a:ext cx="7272337" cy="4651375"/>
          </a:xfrm>
        </p:spPr>
      </p:pic>
    </p:spTree>
    <p:extLst>
      <p:ext uri="{BB962C8B-B14F-4D97-AF65-F5344CB8AC3E}">
        <p14:creationId xmlns:p14="http://schemas.microsoft.com/office/powerpoint/2010/main" val="48099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eaLnBrk="1" hangingPunct="1">
              <a:defRPr/>
            </a:pPr>
            <a:r>
              <a:rPr lang="uk-UA" sz="2800" dirty="0" smtClean="0">
                <a:solidFill>
                  <a:schemeClr val="folHlink"/>
                </a:solidFill>
              </a:rPr>
              <a:t>Загальна схема формування </a:t>
            </a:r>
            <a:r>
              <a:rPr lang="en-US" sz="2800" dirty="0" smtClean="0">
                <a:solidFill>
                  <a:schemeClr val="folHlink"/>
                </a:solidFill>
              </a:rPr>
              <a:t/>
            </a:r>
            <a:br>
              <a:rPr lang="en-US" sz="2800" dirty="0" smtClean="0">
                <a:solidFill>
                  <a:schemeClr val="folHlink"/>
                </a:solidFill>
              </a:rPr>
            </a:br>
            <a:r>
              <a:rPr lang="uk-UA" sz="2800" dirty="0" smtClean="0">
                <a:solidFill>
                  <a:schemeClr val="folHlink"/>
                </a:solidFill>
              </a:rPr>
              <a:t>математичної </a:t>
            </a:r>
            <a:r>
              <a:rPr lang="uk-UA" sz="2800" dirty="0" smtClean="0">
                <a:solidFill>
                  <a:schemeClr val="folHlink"/>
                </a:solidFill>
              </a:rPr>
              <a:t>моделі РБД</a:t>
            </a:r>
            <a:endParaRPr lang="ru-RU" sz="2800" dirty="0" smtClean="0">
              <a:solidFill>
                <a:schemeClr val="folHlink"/>
              </a:solidFill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827088" y="2130425"/>
            <a:ext cx="1944687" cy="650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Реальна </a:t>
            </a:r>
          </a:p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система</a:t>
            </a:r>
            <a:endParaRPr lang="ru-RU" altLang="uk-UA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827088" y="3213100"/>
            <a:ext cx="1944687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Декомпозиція </a:t>
            </a:r>
          </a:p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системи</a:t>
            </a:r>
            <a:endParaRPr lang="ru-RU" altLang="uk-UA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827088" y="4365625"/>
            <a:ext cx="1944687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Визначення </a:t>
            </a:r>
          </a:p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множини </a:t>
            </a:r>
          </a:p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змінних</a:t>
            </a:r>
            <a:endParaRPr lang="ru-RU" altLang="uk-UA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827088" y="5588000"/>
            <a:ext cx="1944687" cy="6492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Визначення</a:t>
            </a:r>
          </a:p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 зв</a:t>
            </a:r>
            <a:r>
              <a:rPr lang="en-US" altLang="uk-UA">
                <a:solidFill>
                  <a:srgbClr val="000000"/>
                </a:solidFill>
                <a:latin typeface="Verdana" pitchFamily="34" charset="0"/>
              </a:rPr>
              <a:t>’</a:t>
            </a:r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язків</a:t>
            </a:r>
            <a:endParaRPr lang="ru-RU" altLang="uk-UA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3563938" y="1341438"/>
            <a:ext cx="1944687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uk-UA" altLang="uk-UA" dirty="0">
                <a:solidFill>
                  <a:srgbClr val="000000"/>
                </a:solidFill>
                <a:latin typeface="Verdana" pitchFamily="34" charset="0"/>
              </a:rPr>
              <a:t>Планування </a:t>
            </a:r>
          </a:p>
          <a:p>
            <a:pPr eaLnBrk="1" hangingPunct="1"/>
            <a:r>
              <a:rPr lang="uk-UA" altLang="uk-UA" dirty="0">
                <a:solidFill>
                  <a:srgbClr val="000000"/>
                </a:solidFill>
                <a:latin typeface="Verdana" pitchFamily="34" charset="0"/>
              </a:rPr>
              <a:t>і проведення </a:t>
            </a:r>
          </a:p>
          <a:p>
            <a:pPr eaLnBrk="1" hangingPunct="1"/>
            <a:r>
              <a:rPr lang="uk-UA" altLang="uk-UA" dirty="0">
                <a:solidFill>
                  <a:srgbClr val="000000"/>
                </a:solidFill>
                <a:latin typeface="Verdana" pitchFamily="34" charset="0"/>
              </a:rPr>
              <a:t>експерименту</a:t>
            </a:r>
            <a:endParaRPr lang="ru-RU" altLang="uk-UA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3563938" y="3141663"/>
            <a:ext cx="1944687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Перевірка </a:t>
            </a:r>
          </a:p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адекватності</a:t>
            </a:r>
            <a:endParaRPr lang="ru-RU" altLang="uk-UA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3563938" y="4365625"/>
            <a:ext cx="1944687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Ідентифікація</a:t>
            </a:r>
            <a:endParaRPr lang="ru-RU" altLang="uk-UA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3563938" y="5300663"/>
            <a:ext cx="1944687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Побудова</a:t>
            </a:r>
          </a:p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концептуальної</a:t>
            </a:r>
          </a:p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 моделі</a:t>
            </a:r>
            <a:endParaRPr lang="ru-RU" altLang="uk-UA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41995" name="Rectangle 11"/>
          <p:cNvSpPr>
            <a:spLocks noChangeArrowheads="1"/>
          </p:cNvSpPr>
          <p:nvPr/>
        </p:nvSpPr>
        <p:spPr bwMode="auto">
          <a:xfrm>
            <a:off x="6408738" y="2062163"/>
            <a:ext cx="1908175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Модель </a:t>
            </a:r>
          </a:p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системи</a:t>
            </a:r>
            <a:endParaRPr lang="ru-RU" altLang="uk-UA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6408738" y="2924175"/>
            <a:ext cx="1908175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Побудова</a:t>
            </a:r>
          </a:p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динамічної</a:t>
            </a:r>
          </a:p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 моделі</a:t>
            </a:r>
            <a:endParaRPr lang="ru-RU" altLang="uk-UA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6443663" y="4149725"/>
            <a:ext cx="1908175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Агрегація</a:t>
            </a:r>
          </a:p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моделей</a:t>
            </a:r>
          </a:p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 елементів</a:t>
            </a:r>
            <a:endParaRPr lang="ru-RU" altLang="uk-UA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41998" name="Rectangle 14"/>
          <p:cNvSpPr>
            <a:spLocks noChangeArrowheads="1"/>
          </p:cNvSpPr>
          <p:nvPr/>
        </p:nvSpPr>
        <p:spPr bwMode="auto">
          <a:xfrm>
            <a:off x="6408738" y="5373688"/>
            <a:ext cx="1908175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Побудова</a:t>
            </a:r>
          </a:p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Моделей</a:t>
            </a:r>
          </a:p>
          <a:p>
            <a:pPr eaLnBrk="1" hangingPunct="1"/>
            <a:r>
              <a:rPr lang="uk-UA" altLang="uk-UA">
                <a:solidFill>
                  <a:srgbClr val="000000"/>
                </a:solidFill>
                <a:latin typeface="Verdana" pitchFamily="34" charset="0"/>
              </a:rPr>
              <a:t>елементів</a:t>
            </a:r>
            <a:endParaRPr lang="ru-RU" altLang="uk-UA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41999" name="Line 15"/>
          <p:cNvSpPr>
            <a:spLocks noChangeShapeType="1"/>
          </p:cNvSpPr>
          <p:nvPr/>
        </p:nvSpPr>
        <p:spPr bwMode="auto">
          <a:xfrm>
            <a:off x="179388" y="1268413"/>
            <a:ext cx="8785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00" name="Line 16"/>
          <p:cNvSpPr>
            <a:spLocks noChangeShapeType="1"/>
          </p:cNvSpPr>
          <p:nvPr/>
        </p:nvSpPr>
        <p:spPr bwMode="auto">
          <a:xfrm>
            <a:off x="179388" y="1268413"/>
            <a:ext cx="0" cy="5327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01" name="Line 17"/>
          <p:cNvSpPr>
            <a:spLocks noChangeShapeType="1"/>
          </p:cNvSpPr>
          <p:nvPr/>
        </p:nvSpPr>
        <p:spPr bwMode="auto">
          <a:xfrm>
            <a:off x="179388" y="6597650"/>
            <a:ext cx="8785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02" name="Line 18"/>
          <p:cNvSpPr>
            <a:spLocks noChangeShapeType="1"/>
          </p:cNvSpPr>
          <p:nvPr/>
        </p:nvSpPr>
        <p:spPr bwMode="auto">
          <a:xfrm>
            <a:off x="611188" y="1557338"/>
            <a:ext cx="0" cy="48244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03" name="Text Box 19"/>
          <p:cNvSpPr txBox="1">
            <a:spLocks noChangeArrowheads="1"/>
          </p:cNvSpPr>
          <p:nvPr/>
        </p:nvSpPr>
        <p:spPr bwMode="auto">
          <a:xfrm>
            <a:off x="250825" y="3068638"/>
            <a:ext cx="307975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uk-UA" altLang="uk-UA">
                <a:latin typeface="Verdana" pitchFamily="34" charset="0"/>
              </a:rPr>
              <a:t>АНАЛІЗ</a:t>
            </a:r>
            <a:endParaRPr lang="ru-RU" altLang="uk-UA">
              <a:latin typeface="Verdana" pitchFamily="34" charset="0"/>
            </a:endParaRPr>
          </a:p>
        </p:txBody>
      </p:sp>
      <p:sp>
        <p:nvSpPr>
          <p:cNvPr id="42004" name="Line 20"/>
          <p:cNvSpPr>
            <a:spLocks noChangeShapeType="1"/>
          </p:cNvSpPr>
          <p:nvPr/>
        </p:nvSpPr>
        <p:spPr bwMode="auto">
          <a:xfrm flipV="1">
            <a:off x="8964613" y="1268413"/>
            <a:ext cx="0" cy="5329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05" name="Line 21"/>
          <p:cNvSpPr>
            <a:spLocks noChangeShapeType="1"/>
          </p:cNvSpPr>
          <p:nvPr/>
        </p:nvSpPr>
        <p:spPr bwMode="auto">
          <a:xfrm flipV="1">
            <a:off x="8532813" y="1557338"/>
            <a:ext cx="0" cy="4751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06" name="Text Box 22"/>
          <p:cNvSpPr txBox="1">
            <a:spLocks noChangeArrowheads="1"/>
          </p:cNvSpPr>
          <p:nvPr/>
        </p:nvSpPr>
        <p:spPr bwMode="auto">
          <a:xfrm>
            <a:off x="8604250" y="3068638"/>
            <a:ext cx="287338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altLang="uk-UA">
                <a:latin typeface="Verdana" pitchFamily="34" charset="0"/>
              </a:rPr>
              <a:t>СИНТЕЗ</a:t>
            </a:r>
            <a:endParaRPr lang="ru-RU" altLang="uk-UA">
              <a:latin typeface="Verdana" pitchFamily="34" charset="0"/>
            </a:endParaRPr>
          </a:p>
        </p:txBody>
      </p:sp>
      <p:sp>
        <p:nvSpPr>
          <p:cNvPr id="42007" name="Line 23"/>
          <p:cNvSpPr>
            <a:spLocks noChangeShapeType="1"/>
          </p:cNvSpPr>
          <p:nvPr/>
        </p:nvSpPr>
        <p:spPr bwMode="auto">
          <a:xfrm>
            <a:off x="5508625" y="1844675"/>
            <a:ext cx="19431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08" name="Line 24"/>
          <p:cNvSpPr>
            <a:spLocks noChangeShapeType="1"/>
          </p:cNvSpPr>
          <p:nvPr/>
        </p:nvSpPr>
        <p:spPr bwMode="auto">
          <a:xfrm>
            <a:off x="7451725" y="1844675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09" name="Line 25"/>
          <p:cNvSpPr>
            <a:spLocks noChangeShapeType="1"/>
          </p:cNvSpPr>
          <p:nvPr/>
        </p:nvSpPr>
        <p:spPr bwMode="auto">
          <a:xfrm flipV="1">
            <a:off x="7524750" y="2636838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10" name="Line 26"/>
          <p:cNvSpPr>
            <a:spLocks noChangeShapeType="1"/>
          </p:cNvSpPr>
          <p:nvPr/>
        </p:nvSpPr>
        <p:spPr bwMode="auto">
          <a:xfrm flipV="1">
            <a:off x="7524750" y="3860800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11" name="Line 27"/>
          <p:cNvSpPr>
            <a:spLocks noChangeShapeType="1"/>
          </p:cNvSpPr>
          <p:nvPr/>
        </p:nvSpPr>
        <p:spPr bwMode="auto">
          <a:xfrm flipV="1">
            <a:off x="7524750" y="5084763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12" name="Line 28"/>
          <p:cNvSpPr>
            <a:spLocks noChangeShapeType="1"/>
          </p:cNvSpPr>
          <p:nvPr/>
        </p:nvSpPr>
        <p:spPr bwMode="auto">
          <a:xfrm>
            <a:off x="5508625" y="5805488"/>
            <a:ext cx="9350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13" name="Line 29"/>
          <p:cNvSpPr>
            <a:spLocks noChangeShapeType="1"/>
          </p:cNvSpPr>
          <p:nvPr/>
        </p:nvSpPr>
        <p:spPr bwMode="auto">
          <a:xfrm>
            <a:off x="5508625" y="4724400"/>
            <a:ext cx="9350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14" name="Line 30"/>
          <p:cNvSpPr>
            <a:spLocks noChangeShapeType="1"/>
          </p:cNvSpPr>
          <p:nvPr/>
        </p:nvSpPr>
        <p:spPr bwMode="auto">
          <a:xfrm>
            <a:off x="5508625" y="3500438"/>
            <a:ext cx="3587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15" name="Line 31"/>
          <p:cNvSpPr>
            <a:spLocks noChangeShapeType="1"/>
          </p:cNvSpPr>
          <p:nvPr/>
        </p:nvSpPr>
        <p:spPr bwMode="auto">
          <a:xfrm flipV="1">
            <a:off x="5867400" y="2420938"/>
            <a:ext cx="0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16" name="Line 32"/>
          <p:cNvSpPr>
            <a:spLocks noChangeShapeType="1"/>
          </p:cNvSpPr>
          <p:nvPr/>
        </p:nvSpPr>
        <p:spPr bwMode="auto">
          <a:xfrm>
            <a:off x="5867400" y="2420938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17" name="Line 33"/>
          <p:cNvSpPr>
            <a:spLocks noChangeShapeType="1"/>
          </p:cNvSpPr>
          <p:nvPr/>
        </p:nvSpPr>
        <p:spPr bwMode="auto">
          <a:xfrm>
            <a:off x="6084888" y="3573463"/>
            <a:ext cx="0" cy="2016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18" name="Line 34"/>
          <p:cNvSpPr>
            <a:spLocks noChangeShapeType="1"/>
          </p:cNvSpPr>
          <p:nvPr/>
        </p:nvSpPr>
        <p:spPr bwMode="auto">
          <a:xfrm>
            <a:off x="6084888" y="5589588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19" name="Line 35"/>
          <p:cNvSpPr>
            <a:spLocks noChangeShapeType="1"/>
          </p:cNvSpPr>
          <p:nvPr/>
        </p:nvSpPr>
        <p:spPr bwMode="auto">
          <a:xfrm>
            <a:off x="6084888" y="3573463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20" name="Line 36"/>
          <p:cNvSpPr>
            <a:spLocks noChangeShapeType="1"/>
          </p:cNvSpPr>
          <p:nvPr/>
        </p:nvSpPr>
        <p:spPr bwMode="auto">
          <a:xfrm>
            <a:off x="2771775" y="5949950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21" name="Line 37"/>
          <p:cNvSpPr>
            <a:spLocks noChangeShapeType="1"/>
          </p:cNvSpPr>
          <p:nvPr/>
        </p:nvSpPr>
        <p:spPr bwMode="auto">
          <a:xfrm flipH="1">
            <a:off x="2771775" y="4724400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22" name="Line 38"/>
          <p:cNvSpPr>
            <a:spLocks noChangeShapeType="1"/>
          </p:cNvSpPr>
          <p:nvPr/>
        </p:nvSpPr>
        <p:spPr bwMode="auto">
          <a:xfrm flipH="1">
            <a:off x="2771775" y="3500438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23" name="Line 39"/>
          <p:cNvSpPr>
            <a:spLocks noChangeShapeType="1"/>
          </p:cNvSpPr>
          <p:nvPr/>
        </p:nvSpPr>
        <p:spPr bwMode="auto">
          <a:xfrm flipH="1">
            <a:off x="1619250" y="1844675"/>
            <a:ext cx="19446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24" name="Line 40"/>
          <p:cNvSpPr>
            <a:spLocks noChangeShapeType="1"/>
          </p:cNvSpPr>
          <p:nvPr/>
        </p:nvSpPr>
        <p:spPr bwMode="auto">
          <a:xfrm>
            <a:off x="1619250" y="1844675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25" name="Line 41"/>
          <p:cNvSpPr>
            <a:spLocks noChangeShapeType="1"/>
          </p:cNvSpPr>
          <p:nvPr/>
        </p:nvSpPr>
        <p:spPr bwMode="auto">
          <a:xfrm>
            <a:off x="1619250" y="2781300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26" name="Line 42"/>
          <p:cNvSpPr>
            <a:spLocks noChangeShapeType="1"/>
          </p:cNvSpPr>
          <p:nvPr/>
        </p:nvSpPr>
        <p:spPr bwMode="auto">
          <a:xfrm>
            <a:off x="1619250" y="3860800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27" name="Line 43"/>
          <p:cNvSpPr>
            <a:spLocks noChangeShapeType="1"/>
          </p:cNvSpPr>
          <p:nvPr/>
        </p:nvSpPr>
        <p:spPr bwMode="auto">
          <a:xfrm>
            <a:off x="1619250" y="5157788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28" name="Line 44"/>
          <p:cNvSpPr>
            <a:spLocks noChangeShapeType="1"/>
          </p:cNvSpPr>
          <p:nvPr/>
        </p:nvSpPr>
        <p:spPr bwMode="auto">
          <a:xfrm>
            <a:off x="3132138" y="3716338"/>
            <a:ext cx="0" cy="20177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29" name="Line 45"/>
          <p:cNvSpPr>
            <a:spLocks noChangeShapeType="1"/>
          </p:cNvSpPr>
          <p:nvPr/>
        </p:nvSpPr>
        <p:spPr bwMode="auto">
          <a:xfrm flipH="1">
            <a:off x="2771775" y="5734050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42030" name="Line 46"/>
          <p:cNvSpPr>
            <a:spLocks noChangeShapeType="1"/>
          </p:cNvSpPr>
          <p:nvPr/>
        </p:nvSpPr>
        <p:spPr bwMode="auto">
          <a:xfrm flipH="1">
            <a:off x="2771775" y="3716338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1360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sz="4000" dirty="0" smtClean="0">
                <a:solidFill>
                  <a:schemeClr val="folHlink"/>
                </a:solidFill>
              </a:rPr>
              <a:t>Визначення складових РБД </a:t>
            </a:r>
            <a:r>
              <a:rPr lang="en-US" sz="4000" dirty="0" smtClean="0">
                <a:solidFill>
                  <a:schemeClr val="folHlink"/>
                </a:solidFill>
              </a:rPr>
              <a:t/>
            </a:r>
            <a:br>
              <a:rPr lang="en-US" sz="4000" dirty="0" smtClean="0">
                <a:solidFill>
                  <a:schemeClr val="folHlink"/>
                </a:solidFill>
              </a:rPr>
            </a:br>
            <a:r>
              <a:rPr lang="uk-UA" sz="4000" dirty="0" smtClean="0">
                <a:solidFill>
                  <a:schemeClr val="folHlink"/>
                </a:solidFill>
              </a:rPr>
              <a:t>за </a:t>
            </a:r>
            <a:r>
              <a:rPr lang="uk-UA" sz="4000" dirty="0" smtClean="0">
                <a:solidFill>
                  <a:schemeClr val="folHlink"/>
                </a:solidFill>
              </a:rPr>
              <a:t>допомогою запитань</a:t>
            </a:r>
            <a:endParaRPr lang="ru-RU" sz="4000" dirty="0" smtClean="0">
              <a:solidFill>
                <a:schemeClr val="folHlink"/>
              </a:solidFill>
            </a:endParaRPr>
          </a:p>
        </p:txBody>
      </p:sp>
      <p:pic>
        <p:nvPicPr>
          <p:cNvPr id="43011" name="Picture 3" descr="14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7838" y="2214563"/>
            <a:ext cx="8118475" cy="3021012"/>
          </a:xfrm>
        </p:spPr>
      </p:pic>
    </p:spTree>
    <p:extLst>
      <p:ext uri="{BB962C8B-B14F-4D97-AF65-F5344CB8AC3E}">
        <p14:creationId xmlns:p14="http://schemas.microsoft.com/office/powerpoint/2010/main" val="346527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404813"/>
            <a:ext cx="9144000" cy="5688012"/>
          </a:xfr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uk-UA" altLang="uk-UA" sz="1800" dirty="0" smtClean="0"/>
              <a:t/>
            </a:r>
            <a:br>
              <a:rPr lang="uk-UA" altLang="uk-UA" sz="1800" dirty="0" smtClean="0"/>
            </a:br>
            <a:r>
              <a:rPr lang="uk-UA" altLang="uk-UA" sz="4000" dirty="0" smtClean="0">
                <a:solidFill>
                  <a:schemeClr val="folHlink"/>
                </a:solidFill>
              </a:rPr>
              <a:t>Предмет дослідження</a:t>
            </a:r>
            <a:r>
              <a:rPr lang="uk-UA" altLang="uk-UA" sz="4000" dirty="0" smtClean="0">
                <a:solidFill>
                  <a:srgbClr val="00FF00"/>
                </a:solidFill>
              </a:rPr>
              <a:t/>
            </a:r>
            <a:br>
              <a:rPr lang="uk-UA" altLang="uk-UA" sz="4000" dirty="0" smtClean="0">
                <a:solidFill>
                  <a:srgbClr val="00FF00"/>
                </a:solidFill>
              </a:rPr>
            </a:br>
            <a:r>
              <a:rPr lang="uk-UA" altLang="uk-UA" sz="3600" dirty="0" smtClean="0">
                <a:solidFill>
                  <a:srgbClr val="00FF00"/>
                </a:solidFill>
              </a:rPr>
              <a:t>Процес збирання, нагромадження, зберігання обробки і видачі за запитом чи замовленням інформації у вигляді даних і знань необхідних для керування об</a:t>
            </a:r>
            <a:r>
              <a:rPr lang="en-US" altLang="uk-UA" sz="3600" dirty="0" smtClean="0">
                <a:solidFill>
                  <a:srgbClr val="00FF00"/>
                </a:solidFill>
              </a:rPr>
              <a:t>’</a:t>
            </a:r>
            <a:r>
              <a:rPr lang="uk-UA" altLang="uk-UA" sz="3600" dirty="0" smtClean="0">
                <a:solidFill>
                  <a:srgbClr val="00FF00"/>
                </a:solidFill>
              </a:rPr>
              <a:t>єктом автоматизації.</a:t>
            </a:r>
            <a:r>
              <a:rPr lang="en-US" altLang="uk-UA" sz="4000" dirty="0" smtClean="0">
                <a:solidFill>
                  <a:srgbClr val="00FF00"/>
                </a:solidFill>
              </a:rPr>
              <a:t/>
            </a:r>
            <a:br>
              <a:rPr lang="en-US" altLang="uk-UA" sz="4000" dirty="0" smtClean="0">
                <a:solidFill>
                  <a:srgbClr val="00FF00"/>
                </a:solidFill>
              </a:rPr>
            </a:br>
            <a:r>
              <a:rPr lang="uk-UA" altLang="uk-UA" sz="4000" dirty="0" smtClean="0">
                <a:solidFill>
                  <a:srgbClr val="00FF00"/>
                </a:solidFill>
              </a:rPr>
              <a:t/>
            </a:r>
            <a:br>
              <a:rPr lang="uk-UA" altLang="uk-UA" sz="4000" dirty="0" smtClean="0">
                <a:solidFill>
                  <a:srgbClr val="00FF00"/>
                </a:solidFill>
              </a:rPr>
            </a:br>
            <a:endParaRPr lang="ru-RU" altLang="uk-UA" sz="3400" dirty="0" smtClean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dirty="0" smtClean="0"/>
              <a:t>Принципи побудови</a:t>
            </a:r>
            <a:r>
              <a:rPr lang="en-US" dirty="0" smtClean="0"/>
              <a:t> </a:t>
            </a:r>
            <a:r>
              <a:rPr lang="uk-UA" dirty="0" smtClean="0"/>
              <a:t>РБД</a:t>
            </a:r>
            <a:endParaRPr lang="ru-RU" dirty="0" smtClean="0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b="1" dirty="0" smtClean="0"/>
              <a:t>Постійний збір інформації</a:t>
            </a:r>
          </a:p>
          <a:p>
            <a:pPr eaLnBrk="1" hangingPunct="1">
              <a:defRPr/>
            </a:pPr>
            <a:r>
              <a:rPr lang="uk-UA" b="1" dirty="0" smtClean="0"/>
              <a:t>Формування </a:t>
            </a:r>
            <a:r>
              <a:rPr lang="uk-UA" b="1" dirty="0"/>
              <a:t>Р</a:t>
            </a:r>
            <a:r>
              <a:rPr lang="uk-UA" b="1" dirty="0" smtClean="0"/>
              <a:t>БД</a:t>
            </a:r>
          </a:p>
          <a:p>
            <a:pPr eaLnBrk="1" hangingPunct="1">
              <a:defRPr/>
            </a:pPr>
            <a:r>
              <a:rPr lang="uk-UA" b="1" dirty="0" smtClean="0"/>
              <a:t>Постійне відновлення інформації і даних</a:t>
            </a:r>
          </a:p>
          <a:p>
            <a:pPr eaLnBrk="1" hangingPunct="1">
              <a:defRPr/>
            </a:pPr>
            <a:r>
              <a:rPr lang="uk-UA" b="1" dirty="0" smtClean="0"/>
              <a:t>Безупинний аналіз даних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083356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altLang="uk-UA" dirty="0" smtClean="0"/>
              <a:t>Тест з баз даних</a:t>
            </a:r>
            <a:endParaRPr lang="ru-RU" altLang="uk-U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107504" y="357188"/>
            <a:ext cx="8122096" cy="642937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uk-UA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# </a:t>
            </a:r>
            <a:r>
              <a:rPr lang="uk-UA" altLang="uk-UA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Система управління базами даних (СУБД) – це</a:t>
            </a:r>
            <a:r>
              <a:rPr lang="en-US" altLang="uk-UA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...</a:t>
            </a:r>
            <a:endParaRPr lang="uk-UA" altLang="uk-UA" sz="4000" dirty="0" smtClean="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000125" y="1000125"/>
            <a:ext cx="46402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  А.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 Програмний засіб для автоматизації обчислень;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000125" y="1357313"/>
            <a:ext cx="5292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 dirty="0">
                <a:latin typeface="Arial" charset="0"/>
                <a:cs typeface="Times New Roman" pitchFamily="18" charset="0"/>
              </a:rPr>
              <a:t> </a:t>
            </a:r>
            <a:r>
              <a:rPr lang="uk-UA" altLang="uk-UA" sz="1400" b="1" i="1" dirty="0">
                <a:latin typeface="Arial" charset="0"/>
                <a:cs typeface="Times New Roman" pitchFamily="18" charset="0"/>
              </a:rPr>
              <a:t>Б.</a:t>
            </a:r>
            <a:r>
              <a:rPr lang="uk-UA" altLang="uk-UA" sz="1400" i="1" dirty="0">
                <a:latin typeface="Arial" charset="0"/>
                <a:cs typeface="Times New Roman" pitchFamily="18" charset="0"/>
              </a:rPr>
              <a:t> Програмний засіб для збереження та пошуку інформації;</a:t>
            </a:r>
            <a:endParaRPr lang="uk-UA" altLang="uk-UA" sz="1800" dirty="0">
              <a:latin typeface="Arial" charset="0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857250" y="1714500"/>
            <a:ext cx="79994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   В.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Система для представлення інформаційних масивів в зовнішній пам</a:t>
            </a:r>
            <a:r>
              <a:rPr lang="ru-RU" altLang="uk-UA" sz="1400" i="1">
                <a:latin typeface="Arial" charset="0"/>
                <a:cs typeface="Times New Roman" pitchFamily="18" charset="0"/>
              </a:rPr>
              <a:t>’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яті комп</a:t>
            </a:r>
            <a:r>
              <a:rPr lang="ru-RU" altLang="uk-UA" sz="1400" i="1">
                <a:latin typeface="Arial" charset="0"/>
                <a:cs typeface="Times New Roman" pitchFamily="18" charset="0"/>
              </a:rPr>
              <a:t>’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ютера</a:t>
            </a:r>
            <a:r>
              <a:rPr lang="ru-RU" altLang="uk-UA" sz="1400" i="1">
                <a:latin typeface="Arial" charset="0"/>
                <a:cs typeface="Times New Roman" pitchFamily="18" charset="0"/>
              </a:rPr>
              <a:t>. </a:t>
            </a:r>
            <a:endParaRPr lang="ru-RU" altLang="uk-UA" sz="1800">
              <a:latin typeface="Arial" charset="0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785813" y="2501900"/>
            <a:ext cx="37814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uk-UA" sz="2800" dirty="0">
                <a:latin typeface="Calibri" pitchFamily="34" charset="0"/>
                <a:cs typeface="Times New Roman" pitchFamily="18" charset="0"/>
              </a:rPr>
              <a:t># </a:t>
            </a:r>
            <a:r>
              <a:rPr lang="uk-UA" altLang="uk-UA" sz="2400" dirty="0">
                <a:latin typeface="Calibri" pitchFamily="34" charset="0"/>
                <a:cs typeface="Times New Roman" pitchFamily="18" charset="0"/>
              </a:rPr>
              <a:t>Таблиця СУБД містить</a:t>
            </a:r>
            <a:r>
              <a:rPr lang="en-US" altLang="uk-UA" sz="2400" dirty="0">
                <a:latin typeface="Calibri" pitchFamily="34" charset="0"/>
                <a:cs typeface="Times New Roman" pitchFamily="18" charset="0"/>
              </a:rPr>
              <a:t>...</a:t>
            </a:r>
            <a:endParaRPr lang="uk-UA" altLang="uk-UA" sz="2400" dirty="0">
              <a:latin typeface="Calibri" pitchFamily="34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857250" y="3214688"/>
            <a:ext cx="48910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marL="84138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>
                <a:latin typeface="Arial" charset="0"/>
                <a:cs typeface="Times New Roman" pitchFamily="18" charset="0"/>
              </a:rPr>
              <a:t>    </a:t>
            </a:r>
            <a:r>
              <a:rPr lang="uk-UA" altLang="uk-UA" sz="1400" b="1" i="1">
                <a:latin typeface="Arial" charset="0"/>
                <a:cs typeface="Times New Roman" pitchFamily="18" charset="0"/>
              </a:rPr>
              <a:t>А.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Інформацію про сукупність однотипних об</a:t>
            </a:r>
            <a:r>
              <a:rPr lang="ru-RU" altLang="uk-UA" sz="1400" i="1">
                <a:latin typeface="Arial" charset="0"/>
                <a:cs typeface="Times New Roman" pitchFamily="18" charset="0"/>
              </a:rPr>
              <a:t>’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єктів;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500063" y="3571875"/>
            <a:ext cx="88280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84138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          Б.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Інформацію про сукупність всіх об</a:t>
            </a:r>
            <a:r>
              <a:rPr lang="ru-RU" altLang="uk-UA" sz="1400" i="1">
                <a:latin typeface="Arial" charset="0"/>
                <a:cs typeface="Times New Roman" pitchFamily="18" charset="0"/>
              </a:rPr>
              <a:t>’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єктів, що відносяться до деякої предметної області; 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428625" y="3929063"/>
            <a:ext cx="4117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4445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>
                <a:latin typeface="Arial" charset="0"/>
                <a:cs typeface="Times New Roman" pitchFamily="18" charset="0"/>
              </a:rPr>
              <a:t>   </a:t>
            </a:r>
            <a:r>
              <a:rPr lang="uk-UA" altLang="uk-UA" sz="1400" b="1" i="1">
                <a:latin typeface="Arial" charset="0"/>
                <a:cs typeface="Times New Roman" pitchFamily="18" charset="0"/>
              </a:rPr>
              <a:t>В.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Інформацію про конкретний об</a:t>
            </a:r>
            <a:r>
              <a:rPr lang="ru-RU" altLang="uk-UA" sz="1400" i="1">
                <a:latin typeface="Arial" charset="0"/>
                <a:cs typeface="Times New Roman" pitchFamily="18" charset="0"/>
              </a:rPr>
              <a:t>’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єкт.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500063" y="4645025"/>
            <a:ext cx="491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2800" dirty="0">
                <a:latin typeface="Calibri" pitchFamily="34" charset="0"/>
                <a:cs typeface="Times New Roman" pitchFamily="18" charset="0"/>
              </a:rPr>
              <a:t>    </a:t>
            </a:r>
            <a:r>
              <a:rPr lang="en-US" altLang="uk-UA" sz="2800" dirty="0">
                <a:latin typeface="Calibri" pitchFamily="34" charset="0"/>
                <a:cs typeface="Times New Roman" pitchFamily="18" charset="0"/>
              </a:rPr>
              <a:t># </a:t>
            </a:r>
            <a:r>
              <a:rPr lang="uk-UA" altLang="uk-UA" sz="2400" dirty="0">
                <a:latin typeface="Calibri" pitchFamily="34" charset="0"/>
                <a:cs typeface="Times New Roman" pitchFamily="18" charset="0"/>
              </a:rPr>
              <a:t>Рядок таблиці СУБД містить</a:t>
            </a:r>
            <a:r>
              <a:rPr lang="en-US" altLang="uk-UA" sz="2400" dirty="0">
                <a:latin typeface="Calibri" pitchFamily="34" charset="0"/>
                <a:cs typeface="Times New Roman" pitchFamily="18" charset="0"/>
              </a:rPr>
              <a:t>...</a:t>
            </a:r>
            <a:endParaRPr lang="uk-UA" altLang="uk-UA" sz="2400" dirty="0">
              <a:latin typeface="Calibri" pitchFamily="34" charset="0"/>
            </a:endParaRP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1000125" y="5214938"/>
            <a:ext cx="46164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А.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Інформацію про сукупність однотипних об</a:t>
            </a:r>
            <a:r>
              <a:rPr lang="ru-RU" altLang="uk-UA" sz="1400" i="1">
                <a:latin typeface="Arial" charset="0"/>
                <a:cs typeface="Times New Roman" pitchFamily="18" charset="0"/>
              </a:rPr>
              <a:t>’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єктів;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500063" y="5572125"/>
            <a:ext cx="83708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>
                <a:latin typeface="Arial" charset="0"/>
                <a:cs typeface="Times New Roman" pitchFamily="18" charset="0"/>
              </a:rPr>
              <a:t>         </a:t>
            </a:r>
            <a:r>
              <a:rPr lang="uk-UA" altLang="uk-UA" sz="1400" b="1" i="1">
                <a:latin typeface="Arial" charset="0"/>
                <a:cs typeface="Times New Roman" pitchFamily="18" charset="0"/>
              </a:rPr>
              <a:t>Б.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Інформацію про сукупність всіх об</a:t>
            </a:r>
            <a:r>
              <a:rPr lang="ru-RU" altLang="uk-UA" sz="1400" i="1">
                <a:latin typeface="Arial" charset="0"/>
                <a:cs typeface="Times New Roman" pitchFamily="18" charset="0"/>
              </a:rPr>
              <a:t>’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єктів, що відносяться до деякої предметної області;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785813" y="5715000"/>
            <a:ext cx="3635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>
                <a:latin typeface="Arial" charset="0"/>
                <a:cs typeface="Times New Roman" pitchFamily="18" charset="0"/>
              </a:rPr>
              <a:t>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>
                <a:latin typeface="Arial" charset="0"/>
                <a:cs typeface="Times New Roman" pitchFamily="18" charset="0"/>
              </a:rPr>
              <a:t> </a:t>
            </a:r>
            <a:r>
              <a:rPr lang="uk-UA" altLang="uk-UA" sz="1400" b="1" i="1">
                <a:latin typeface="Arial" charset="0"/>
                <a:cs typeface="Times New Roman" pitchFamily="18" charset="0"/>
              </a:rPr>
              <a:t> В.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Інформацію про конкретний об</a:t>
            </a:r>
            <a:r>
              <a:rPr lang="ru-RU" altLang="uk-UA" sz="1400" i="1">
                <a:latin typeface="Arial" charset="0"/>
                <a:cs typeface="Times New Roman" pitchFamily="18" charset="0"/>
              </a:rPr>
              <a:t>’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єкт. </a:t>
            </a:r>
            <a:endParaRPr lang="uk-UA" altLang="uk-UA" sz="18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7" grpId="1"/>
      <p:bldP spid="11268" grpId="0"/>
      <p:bldP spid="11270" grpId="0"/>
      <p:bldP spid="11271" grpId="0"/>
      <p:bldP spid="11271" grpId="1"/>
      <p:bldP spid="11272" grpId="0"/>
      <p:bldP spid="11273" grpId="0"/>
      <p:bldP spid="11274" grpId="0"/>
      <p:bldP spid="11275" grpId="0"/>
      <p:bldP spid="11276" grpId="0"/>
      <p:bldP spid="11276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9900" y="355600"/>
            <a:ext cx="7297738" cy="549275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uk-UA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# </a:t>
            </a:r>
            <a:r>
              <a:rPr lang="uk-UA" altLang="uk-UA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Стовбець таблиці СУБД містить</a:t>
            </a:r>
            <a:r>
              <a:rPr lang="en-US" altLang="uk-UA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...</a:t>
            </a:r>
            <a:endParaRPr lang="uk-UA" altLang="uk-UA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857250"/>
            <a:ext cx="5511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>
                <a:latin typeface="Arial" charset="0"/>
                <a:cs typeface="Times New Roman" pitchFamily="18" charset="0"/>
              </a:rPr>
              <a:t>                  </a:t>
            </a:r>
            <a:r>
              <a:rPr lang="uk-UA" altLang="uk-UA" sz="1400" b="1" i="1">
                <a:latin typeface="Arial" charset="0"/>
                <a:cs typeface="Times New Roman" pitchFamily="18" charset="0"/>
              </a:rPr>
              <a:t>А.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 Інформацію про сукупність однотипних об’єктів;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1214438"/>
            <a:ext cx="8767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>
                <a:latin typeface="Arial" charset="0"/>
                <a:cs typeface="Times New Roman" pitchFamily="18" charset="0"/>
              </a:rPr>
              <a:t>                 </a:t>
            </a:r>
            <a:r>
              <a:rPr lang="uk-UA" altLang="uk-UA" sz="1400" b="1" i="1">
                <a:latin typeface="Arial" charset="0"/>
                <a:cs typeface="Times New Roman" pitchFamily="18" charset="0"/>
              </a:rPr>
              <a:t>Б.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 Інформацію про сукупність всіх об</a:t>
            </a:r>
            <a:r>
              <a:rPr lang="ru-RU" altLang="uk-UA" sz="1400" i="1">
                <a:latin typeface="Arial" charset="0"/>
                <a:cs typeface="Times New Roman" pitchFamily="18" charset="0"/>
              </a:rPr>
              <a:t>’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єктів, що відносяться до деякої предметної області;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85750" y="1571625"/>
            <a:ext cx="6838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>
                <a:latin typeface="Arial" charset="0"/>
                <a:cs typeface="Times New Roman" pitchFamily="18" charset="0"/>
              </a:rPr>
              <a:t>          </a:t>
            </a:r>
            <a:r>
              <a:rPr lang="uk-UA" altLang="uk-UA" sz="1400" b="1" i="1">
                <a:latin typeface="Arial" charset="0"/>
                <a:cs typeface="Times New Roman" pitchFamily="18" charset="0"/>
              </a:rPr>
              <a:t>В.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Сукупність значень одного з атрибутів для всіх однотипних об</a:t>
            </a:r>
            <a:r>
              <a:rPr lang="ru-RU" altLang="uk-UA" sz="1400" i="1">
                <a:latin typeface="Arial" charset="0"/>
                <a:cs typeface="Times New Roman" pitchFamily="18" charset="0"/>
              </a:rPr>
              <a:t>’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єктів.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571500" y="2216150"/>
            <a:ext cx="50434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28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altLang="uk-UA" sz="2800" dirty="0">
                <a:latin typeface="Calibri" pitchFamily="34" charset="0"/>
                <a:cs typeface="Times New Roman" pitchFamily="18" charset="0"/>
              </a:rPr>
              <a:t># </a:t>
            </a:r>
            <a:r>
              <a:rPr lang="uk-UA" altLang="uk-UA" sz="2400" dirty="0">
                <a:latin typeface="Calibri" pitchFamily="34" charset="0"/>
                <a:cs typeface="Times New Roman" pitchFamily="18" charset="0"/>
              </a:rPr>
              <a:t>Структура таблиці визначається</a:t>
            </a:r>
            <a:r>
              <a:rPr lang="en-US" altLang="uk-UA" sz="2400" dirty="0">
                <a:latin typeface="Calibri" pitchFamily="34" charset="0"/>
                <a:cs typeface="Times New Roman" pitchFamily="18" charset="0"/>
              </a:rPr>
              <a:t>...</a:t>
            </a:r>
            <a:endParaRPr lang="uk-UA" altLang="uk-UA" sz="2400" dirty="0">
              <a:latin typeface="Calibri" pitchFamily="34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571500" y="2857500"/>
            <a:ext cx="2511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     А.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 Розмірністю таблиці;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3216275"/>
            <a:ext cx="42449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>
                <a:latin typeface="Arial" charset="0"/>
                <a:cs typeface="Times New Roman" pitchFamily="18" charset="0"/>
              </a:rPr>
              <a:t>               </a:t>
            </a:r>
            <a:r>
              <a:rPr lang="uk-UA" altLang="uk-UA" sz="1400" b="1" i="1">
                <a:latin typeface="Arial" charset="0"/>
                <a:cs typeface="Times New Roman" pitchFamily="18" charset="0"/>
              </a:rPr>
              <a:t>Б.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 Списком найменувань стовбців таблиці</a:t>
            </a:r>
            <a:r>
              <a:rPr lang="en-US" altLang="uk-UA" sz="1400" i="1">
                <a:latin typeface="Arial" charset="0"/>
                <a:cs typeface="Times New Roman" pitchFamily="18" charset="0"/>
              </a:rPr>
              <a:t>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0" y="3573463"/>
            <a:ext cx="54070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>
                <a:latin typeface="Arial" charset="0"/>
                <a:cs typeface="Times New Roman" pitchFamily="18" charset="0"/>
              </a:rPr>
              <a:t>             </a:t>
            </a:r>
            <a:r>
              <a:rPr lang="uk-UA" altLang="uk-UA" sz="1400" b="1" i="1">
                <a:latin typeface="Arial" charset="0"/>
                <a:cs typeface="Times New Roman" pitchFamily="18" charset="0"/>
              </a:rPr>
              <a:t>В.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Списком найменувань стовбців і номерів рядків таблиці.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642938" y="4430713"/>
            <a:ext cx="38877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uk-UA" sz="2800" dirty="0">
                <a:latin typeface="Calibri" pitchFamily="34" charset="0"/>
                <a:cs typeface="Times New Roman" pitchFamily="18" charset="0"/>
              </a:rPr>
              <a:t># </a:t>
            </a:r>
            <a:r>
              <a:rPr lang="uk-UA" altLang="uk-UA" sz="2400" dirty="0">
                <a:latin typeface="Calibri" pitchFamily="34" charset="0"/>
                <a:cs typeface="Times New Roman" pitchFamily="18" charset="0"/>
              </a:rPr>
              <a:t>Полем даних називають</a:t>
            </a:r>
            <a:r>
              <a:rPr lang="en-US" altLang="uk-UA" sz="2400" dirty="0">
                <a:latin typeface="Calibri" pitchFamily="34" charset="0"/>
                <a:cs typeface="Times New Roman" pitchFamily="18" charset="0"/>
              </a:rPr>
              <a:t>...</a:t>
            </a:r>
            <a:endParaRPr lang="uk-UA" altLang="uk-UA" sz="2400" dirty="0">
              <a:latin typeface="Calibri" pitchFamily="34" charset="0"/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428625" y="5000625"/>
            <a:ext cx="4600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     А.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Значення атрибуту для конкретного об</a:t>
            </a:r>
            <a:r>
              <a:rPr lang="ru-RU" altLang="uk-UA" sz="1400" i="1">
                <a:latin typeface="Arial" charset="0"/>
                <a:cs typeface="Times New Roman" pitchFamily="18" charset="0"/>
              </a:rPr>
              <a:t>’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єкту;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500063" y="5143500"/>
            <a:ext cx="4429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tabLst>
                <a:tab pos="5940425" algn="r"/>
              </a:tabLst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tabLst>
                <a:tab pos="5940425" algn="r"/>
              </a:tabLst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tabLst>
                <a:tab pos="5940425" algn="r"/>
              </a:tabLst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tabLst>
                <a:tab pos="5940425" algn="r"/>
              </a:tabLst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tabLst>
                <a:tab pos="5940425" algn="r"/>
              </a:tabLst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>
                <a:tab pos="5940425" algn="r"/>
              </a:tabLs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>
                <a:tab pos="5940425" algn="r"/>
              </a:tabLs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>
                <a:tab pos="5940425" algn="r"/>
              </a:tabLs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tabLst>
                <a:tab pos="5940425" algn="r"/>
              </a:tabLs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>
                <a:latin typeface="Arial" charset="0"/>
                <a:cs typeface="Times New Roman" pitchFamily="18" charset="0"/>
              </a:rPr>
              <a:t/>
            </a:r>
            <a:br>
              <a:rPr lang="uk-UA" altLang="uk-UA" sz="1400" i="1">
                <a:latin typeface="Arial" charset="0"/>
                <a:cs typeface="Times New Roman" pitchFamily="18" charset="0"/>
              </a:rPr>
            </a:br>
            <a:r>
              <a:rPr lang="uk-UA" altLang="uk-UA" sz="1400" b="1" i="1">
                <a:latin typeface="Arial" charset="0"/>
                <a:cs typeface="Times New Roman" pitchFamily="18" charset="0"/>
              </a:rPr>
              <a:t>  Б.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Елемент структури таблиці;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428625" y="5715000"/>
            <a:ext cx="5326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>
                <a:latin typeface="Arial" charset="0"/>
                <a:cs typeface="Times New Roman" pitchFamily="18" charset="0"/>
              </a:rPr>
              <a:t> </a:t>
            </a:r>
            <a:r>
              <a:rPr lang="uk-UA" altLang="uk-UA" sz="1400" b="1" i="1">
                <a:latin typeface="Arial" charset="0"/>
                <a:cs typeface="Times New Roman" pitchFamily="18" charset="0"/>
              </a:rPr>
              <a:t> В.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Список значень атрибуту для всіх однотипних об</a:t>
            </a:r>
            <a:r>
              <a:rPr lang="ru-RU" altLang="uk-UA" sz="1400" i="1">
                <a:latin typeface="Arial" charset="0"/>
                <a:cs typeface="Times New Roman" pitchFamily="18" charset="0"/>
              </a:rPr>
              <a:t>’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єктів.</a:t>
            </a:r>
            <a:endParaRPr lang="uk-UA" altLang="uk-UA" sz="18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15361" grpId="1"/>
      <p:bldP spid="15362" grpId="0"/>
      <p:bldP spid="15363" grpId="0"/>
      <p:bldP spid="15364" grpId="0"/>
      <p:bldP spid="15365" grpId="0"/>
      <p:bldP spid="15366" grpId="0"/>
      <p:bldP spid="15367" grpId="0"/>
      <p:bldP spid="15367" grpId="1"/>
      <p:bldP spid="15368" grpId="0"/>
      <p:bldP spid="15369" grpId="0"/>
      <p:bldP spid="15370" grpId="0"/>
      <p:bldP spid="15370" grpId="1"/>
      <p:bldP spid="1537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5750" y="357188"/>
            <a:ext cx="7300913" cy="407987"/>
          </a:xfrm>
        </p:spPr>
        <p:txBody>
          <a:bodyPr>
            <a:normAutofit fontScale="90000"/>
          </a:bodyPr>
          <a:lstStyle/>
          <a:p>
            <a:pPr algn="l" defTabSz="530225" eaLnBrk="1" hangingPunct="1">
              <a:defRPr/>
            </a:pPr>
            <a:r>
              <a:rPr lang="en-US" altLang="uk-UA" sz="2400" dirty="0" smtClean="0"/>
              <a:t>     # </a:t>
            </a:r>
            <a:r>
              <a:rPr lang="uk-UA" altLang="uk-UA" sz="2400" dirty="0" smtClean="0"/>
              <a:t>Ключовим полем таблиці називають</a:t>
            </a:r>
            <a:r>
              <a:rPr lang="en-US" altLang="uk-UA" sz="2400" dirty="0" smtClean="0"/>
              <a:t>...</a:t>
            </a:r>
            <a:endParaRPr lang="uk-UA" altLang="uk-UA" sz="4000" dirty="0" smtClean="0"/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42875" y="857250"/>
            <a:ext cx="5375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>
                <a:latin typeface="Arial" charset="0"/>
                <a:cs typeface="Times New Roman" pitchFamily="18" charset="0"/>
              </a:rPr>
              <a:t>             </a:t>
            </a:r>
            <a:r>
              <a:rPr lang="uk-UA" altLang="uk-UA" sz="1400" b="1" i="1">
                <a:latin typeface="Arial" charset="0"/>
                <a:cs typeface="Times New Roman" pitchFamily="18" charset="0"/>
              </a:rPr>
              <a:t>А.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Рядок таблиці, що містить унікальну інформацію;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1144588"/>
            <a:ext cx="64865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>
                <a:latin typeface="Arial" charset="0"/>
                <a:cs typeface="Times New Roman" pitchFamily="18" charset="0"/>
              </a:rPr>
              <a:t>              </a:t>
            </a:r>
            <a:r>
              <a:rPr lang="uk-UA" altLang="uk-UA" sz="1400" b="1" i="1">
                <a:latin typeface="Arial" charset="0"/>
                <a:cs typeface="Times New Roman" pitchFamily="18" charset="0"/>
              </a:rPr>
              <a:t>Б.</a:t>
            </a:r>
            <a:r>
              <a:rPr lang="en-US" altLang="uk-UA" sz="1400" b="1" i="1">
                <a:latin typeface="Arial" charset="0"/>
                <a:cs typeface="Times New Roman" pitchFamily="18" charset="0"/>
              </a:rPr>
              <a:t>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Сукупність полів таблиці, які однозначно визначають кожен її рядок;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1428750"/>
            <a:ext cx="56911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>
                <a:latin typeface="Arial" charset="0"/>
                <a:cs typeface="Times New Roman" pitchFamily="18" charset="0"/>
              </a:rPr>
              <a:t>            </a:t>
            </a:r>
            <a:r>
              <a:rPr lang="uk-UA" altLang="uk-UA" sz="1400" b="1" i="1">
                <a:latin typeface="Arial" charset="0"/>
                <a:cs typeface="Times New Roman" pitchFamily="18" charset="0"/>
              </a:rPr>
              <a:t>В.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Стовбець таблиці, що містить унікальну інформацію.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714375" y="2359025"/>
            <a:ext cx="33147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uk-UA" sz="2800" dirty="0">
                <a:latin typeface="Calibri" pitchFamily="34" charset="0"/>
                <a:cs typeface="Times New Roman" pitchFamily="18" charset="0"/>
              </a:rPr>
              <a:t># </a:t>
            </a:r>
            <a:r>
              <a:rPr lang="uk-UA" altLang="uk-UA" sz="2400" dirty="0">
                <a:latin typeface="Calibri" pitchFamily="34" charset="0"/>
                <a:cs typeface="Times New Roman" pitchFamily="18" charset="0"/>
              </a:rPr>
              <a:t>Таблиця може мати</a:t>
            </a:r>
            <a:r>
              <a:rPr lang="en-US" altLang="uk-UA" sz="2400" dirty="0">
                <a:latin typeface="Calibri" pitchFamily="34" charset="0"/>
                <a:cs typeface="Times New Roman" pitchFamily="18" charset="0"/>
              </a:rPr>
              <a:t>...</a:t>
            </a:r>
            <a:endParaRPr lang="uk-UA" altLang="uk-UA" sz="2400" dirty="0">
              <a:latin typeface="Calibri" pitchFamily="34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85750" y="2928938"/>
            <a:ext cx="29670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>
                <a:latin typeface="Arial" charset="0"/>
                <a:cs typeface="Times New Roman" pitchFamily="18" charset="0"/>
              </a:rPr>
              <a:t>        </a:t>
            </a:r>
            <a:r>
              <a:rPr lang="uk-UA" altLang="uk-UA" sz="1400" b="1" i="1">
                <a:latin typeface="Arial" charset="0"/>
                <a:cs typeface="Times New Roman" pitchFamily="18" charset="0"/>
              </a:rPr>
              <a:t>А.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 Лише одне ключове поле;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357188" y="3214688"/>
            <a:ext cx="28321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>
                <a:latin typeface="Arial" charset="0"/>
                <a:cs typeface="Times New Roman" pitchFamily="18" charset="0"/>
              </a:rPr>
              <a:t>    </a:t>
            </a:r>
            <a:r>
              <a:rPr lang="uk-UA" altLang="uk-UA" sz="1400" b="1" i="1">
                <a:latin typeface="Arial" charset="0"/>
                <a:cs typeface="Times New Roman" pitchFamily="18" charset="0"/>
              </a:rPr>
              <a:t> Б.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Лише два ключових полів;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357188" y="3500438"/>
            <a:ext cx="35004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   В.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Довільну кількість ключових полів.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428625" y="4359275"/>
            <a:ext cx="43878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uk-UA" sz="2800" dirty="0">
                <a:latin typeface="Calibri" pitchFamily="34" charset="0"/>
                <a:cs typeface="Times New Roman" pitchFamily="18" charset="0"/>
              </a:rPr>
              <a:t># </a:t>
            </a:r>
            <a:r>
              <a:rPr lang="uk-UA" altLang="uk-UA" sz="2400" dirty="0">
                <a:latin typeface="Calibri" pitchFamily="34" charset="0"/>
                <a:cs typeface="Times New Roman" pitchFamily="18" charset="0"/>
              </a:rPr>
              <a:t>Запитом в СУБД називають</a:t>
            </a:r>
            <a:r>
              <a:rPr lang="en-US" altLang="uk-UA" sz="2400" dirty="0">
                <a:latin typeface="Calibri" pitchFamily="34" charset="0"/>
                <a:cs typeface="Times New Roman" pitchFamily="18" charset="0"/>
              </a:rPr>
              <a:t>...</a:t>
            </a:r>
            <a:endParaRPr lang="uk-UA" altLang="uk-UA" sz="2400" dirty="0">
              <a:latin typeface="Calibri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625" y="4857750"/>
            <a:ext cx="63134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     А.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Таблицю, відсортовану по зростанню або спаданню значень поля;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57188" y="5143500"/>
            <a:ext cx="81740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>
                <a:latin typeface="Arial" charset="0"/>
                <a:cs typeface="Times New Roman" pitchFamily="18" charset="0"/>
              </a:rPr>
              <a:t>     </a:t>
            </a:r>
            <a:r>
              <a:rPr lang="uk-UA" altLang="uk-UA" sz="1400" b="1" i="1">
                <a:latin typeface="Arial" charset="0"/>
                <a:cs typeface="Times New Roman" pitchFamily="18" charset="0"/>
              </a:rPr>
              <a:t>Б.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Таблицю, одержану з вихідної або з сукупності зв’язаних таблиць шляхом вибору рядків,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>
                <a:latin typeface="Arial" charset="0"/>
                <a:cs typeface="Times New Roman" pitchFamily="18" charset="0"/>
              </a:rPr>
              <a:t>         які задовольняють поставлену умову;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85750" y="5643563"/>
            <a:ext cx="55895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    В.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Лише таблицю, одержану із сукупності зв'язаних таблиць.</a:t>
            </a:r>
            <a:endParaRPr lang="uk-UA" altLang="uk-UA" sz="18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  <p:bldP spid="14338" grpId="0"/>
      <p:bldP spid="14338" grpId="1"/>
      <p:bldP spid="14339" grpId="0"/>
      <p:bldP spid="14340" grpId="0"/>
      <p:bldP spid="14341" grpId="0"/>
      <p:bldP spid="14341" grpId="1"/>
      <p:bldP spid="14342" grpId="0"/>
      <p:bldP spid="14343" grpId="0"/>
      <p:bldP spid="14344" grpId="0"/>
      <p:bldP spid="1025" grpId="0"/>
      <p:bldP spid="1026" grpId="0"/>
      <p:bldP spid="1026" grpId="1"/>
      <p:bldP spid="102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2774" y="357188"/>
            <a:ext cx="7631633" cy="625475"/>
          </a:xfrm>
        </p:spPr>
        <p:txBody>
          <a:bodyPr/>
          <a:lstStyle/>
          <a:p>
            <a:pPr algn="l" eaLnBrk="1" hangingPunct="1">
              <a:defRPr/>
            </a:pPr>
            <a:r>
              <a:rPr lang="uk-UA" altLang="uk-UA" sz="2800" dirty="0" smtClean="0"/>
              <a:t> </a:t>
            </a:r>
            <a:r>
              <a:rPr lang="en-US" altLang="uk-UA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# </a:t>
            </a:r>
            <a:r>
              <a:rPr lang="uk-UA" altLang="uk-UA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Формою СУБД називають</a:t>
            </a:r>
            <a:r>
              <a:rPr lang="en-US" altLang="uk-UA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...</a:t>
            </a:r>
            <a:endParaRPr lang="uk-UA" altLang="uk-UA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714375" y="785813"/>
            <a:ext cx="5216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 dirty="0">
                <a:latin typeface="Arial" charset="0"/>
                <a:cs typeface="Times New Roman" pitchFamily="18" charset="0"/>
              </a:rPr>
              <a:t>              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 dirty="0">
                <a:latin typeface="Arial" charset="0"/>
                <a:cs typeface="Times New Roman" pitchFamily="18" charset="0"/>
              </a:rPr>
              <a:t>     А. </a:t>
            </a:r>
            <a:r>
              <a:rPr lang="uk-UA" altLang="uk-UA" sz="1400" i="1" dirty="0">
                <a:latin typeface="Arial" charset="0"/>
                <a:cs typeface="Times New Roman" pitchFamily="18" charset="0"/>
              </a:rPr>
              <a:t>Вікно на екрані </a:t>
            </a:r>
            <a:r>
              <a:rPr lang="uk-UA" altLang="uk-UA" sz="1400" i="1" dirty="0" err="1">
                <a:latin typeface="Arial" charset="0"/>
                <a:cs typeface="Times New Roman" pitchFamily="18" charset="0"/>
              </a:rPr>
              <a:t>комп</a:t>
            </a:r>
            <a:r>
              <a:rPr lang="ru-RU" altLang="uk-UA" sz="1400" i="1" dirty="0">
                <a:latin typeface="Arial" charset="0"/>
                <a:cs typeface="Times New Roman" pitchFamily="18" charset="0"/>
              </a:rPr>
              <a:t>’</a:t>
            </a:r>
            <a:r>
              <a:rPr lang="uk-UA" altLang="uk-UA" sz="1400" i="1" dirty="0" err="1">
                <a:latin typeface="Arial" charset="0"/>
                <a:cs typeface="Times New Roman" pitchFamily="18" charset="0"/>
              </a:rPr>
              <a:t>ютера</a:t>
            </a:r>
            <a:r>
              <a:rPr lang="uk-UA" altLang="uk-UA" sz="1400" i="1" dirty="0">
                <a:latin typeface="Arial" charset="0"/>
                <a:cs typeface="Times New Roman" pitchFamily="18" charset="0"/>
              </a:rPr>
              <a:t> з місцем для вводу даних;</a:t>
            </a:r>
            <a:endParaRPr lang="uk-UA" altLang="uk-UA" sz="1800" dirty="0">
              <a:latin typeface="Arial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500063" y="1285875"/>
            <a:ext cx="33004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>
                <a:latin typeface="Arial" charset="0"/>
                <a:cs typeface="Times New Roman" pitchFamily="18" charset="0"/>
              </a:rPr>
              <a:t>        </a:t>
            </a:r>
            <a:r>
              <a:rPr lang="uk-UA" altLang="uk-UA" sz="1400" b="1" i="1">
                <a:latin typeface="Arial" charset="0"/>
                <a:cs typeface="Times New Roman" pitchFamily="18" charset="0"/>
              </a:rPr>
              <a:t>Б.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 Позначення поля бази даних; 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500063" y="1571625"/>
            <a:ext cx="62499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 dirty="0">
                <a:latin typeface="Arial" charset="0"/>
                <a:cs typeface="Times New Roman" pitchFamily="18" charset="0"/>
              </a:rPr>
              <a:t>      В. </a:t>
            </a:r>
            <a:r>
              <a:rPr lang="uk-UA" altLang="uk-UA" sz="1400" i="1" dirty="0">
                <a:latin typeface="Arial" charset="0"/>
                <a:cs typeface="Times New Roman" pitchFamily="18" charset="0"/>
              </a:rPr>
              <a:t>Виведення значень таблиці, у зручному для користувача вигляді.</a:t>
            </a:r>
            <a:endParaRPr lang="uk-UA" altLang="uk-UA" sz="800" dirty="0">
              <a:latin typeface="Arial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uk-UA" altLang="uk-UA" sz="1800" dirty="0">
              <a:latin typeface="Arial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571500" y="2359025"/>
            <a:ext cx="45672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2800" dirty="0">
                <a:latin typeface="Calibri" pitchFamily="34" charset="0"/>
                <a:cs typeface="Times New Roman" pitchFamily="18" charset="0"/>
              </a:rPr>
              <a:t>   </a:t>
            </a:r>
            <a:r>
              <a:rPr lang="en-US" altLang="uk-UA" sz="2800" dirty="0">
                <a:latin typeface="Calibri" pitchFamily="34" charset="0"/>
                <a:cs typeface="Times New Roman" pitchFamily="18" charset="0"/>
              </a:rPr>
              <a:t># </a:t>
            </a:r>
            <a:r>
              <a:rPr lang="uk-UA" altLang="uk-UA" sz="2400" dirty="0">
                <a:latin typeface="Calibri" pitchFamily="34" charset="0"/>
                <a:cs typeface="Times New Roman" pitchFamily="18" charset="0"/>
              </a:rPr>
              <a:t>Таблиці, запити, звіти – це</a:t>
            </a:r>
            <a:r>
              <a:rPr lang="en-US" altLang="uk-UA" sz="2400" dirty="0">
                <a:latin typeface="Calibri" pitchFamily="34" charset="0"/>
                <a:cs typeface="Times New Roman" pitchFamily="18" charset="0"/>
              </a:rPr>
              <a:t>...</a:t>
            </a:r>
            <a:endParaRPr lang="uk-UA" altLang="uk-UA" dirty="0">
              <a:latin typeface="Calibri" pitchFamily="34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642938" y="2928938"/>
            <a:ext cx="25003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         А.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Єдиний файл БД; 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1000125" y="3214688"/>
            <a:ext cx="3289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Б.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Окремі файли розміщенні в папку;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928688" y="3500438"/>
            <a:ext cx="1349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В.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Щось інше.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500063" y="4216400"/>
            <a:ext cx="61833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2800" dirty="0">
                <a:latin typeface="Calibri" pitchFamily="34" charset="0"/>
                <a:cs typeface="Times New Roman" pitchFamily="18" charset="0"/>
              </a:rPr>
              <a:t>   </a:t>
            </a:r>
            <a:r>
              <a:rPr lang="en-US" altLang="uk-UA" sz="2800" dirty="0">
                <a:latin typeface="Calibri" pitchFamily="34" charset="0"/>
                <a:cs typeface="Times New Roman" pitchFamily="18" charset="0"/>
              </a:rPr>
              <a:t># </a:t>
            </a:r>
            <a:r>
              <a:rPr lang="uk-UA" altLang="uk-UA" sz="2400" dirty="0">
                <a:latin typeface="Calibri" pitchFamily="34" charset="0"/>
                <a:cs typeface="Times New Roman" pitchFamily="18" charset="0"/>
              </a:rPr>
              <a:t>Для створення нової таблиці необхідно</a:t>
            </a:r>
            <a:r>
              <a:rPr lang="en-US" altLang="uk-UA" sz="2400" dirty="0">
                <a:latin typeface="Calibri" pitchFamily="34" charset="0"/>
                <a:cs typeface="Times New Roman" pitchFamily="18" charset="0"/>
              </a:rPr>
              <a:t>...</a:t>
            </a:r>
            <a:endParaRPr lang="uk-UA" altLang="uk-UA" sz="2400" dirty="0">
              <a:latin typeface="Calibri" pitchFamily="34" charset="0"/>
            </a:endParaRPr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500063" y="4716463"/>
            <a:ext cx="50085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>
                <a:latin typeface="Arial" charset="0"/>
                <a:cs typeface="Times New Roman" pitchFamily="18" charset="0"/>
              </a:rPr>
              <a:t>          </a:t>
            </a:r>
            <a:r>
              <a:rPr lang="uk-UA" altLang="uk-UA" sz="1400" b="1" i="1">
                <a:latin typeface="Arial" charset="0"/>
                <a:cs typeface="Times New Roman" pitchFamily="18" charset="0"/>
              </a:rPr>
              <a:t>А. </a:t>
            </a:r>
            <a:r>
              <a:rPr lang="en-US" altLang="uk-UA" sz="1400" b="1" i="1">
                <a:latin typeface="Arial" charset="0"/>
                <a:cs typeface="Times New Roman" pitchFamily="18" charset="0"/>
              </a:rPr>
              <a:t>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Активізувати команди</a:t>
            </a:r>
            <a:r>
              <a:rPr lang="uk-UA" altLang="uk-UA" sz="1400">
                <a:latin typeface="Arial" charset="0"/>
                <a:cs typeface="Times New Roman" pitchFamily="18" charset="0"/>
              </a:rPr>
              <a:t>  </a:t>
            </a:r>
            <a:r>
              <a:rPr lang="uk-UA" altLang="uk-UA" sz="1400" b="1">
                <a:latin typeface="Arial" charset="0"/>
                <a:cs typeface="Times New Roman" pitchFamily="18" charset="0"/>
              </a:rPr>
              <a:t>Файл / Створити</a:t>
            </a:r>
            <a:r>
              <a:rPr lang="en-US" altLang="uk-UA" sz="1400" b="1">
                <a:latin typeface="Arial" charset="0"/>
                <a:cs typeface="Times New Roman" pitchFamily="18" charset="0"/>
              </a:rPr>
              <a:t>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571500" y="5000625"/>
            <a:ext cx="6448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>
                <a:latin typeface="Arial" charset="0"/>
                <a:cs typeface="Times New Roman" pitchFamily="18" charset="0"/>
              </a:rPr>
              <a:t>       </a:t>
            </a:r>
            <a:r>
              <a:rPr lang="uk-UA" altLang="uk-UA" sz="1400" b="1" i="1">
                <a:latin typeface="Arial" charset="0"/>
                <a:cs typeface="Times New Roman" pitchFamily="18" charset="0"/>
              </a:rPr>
              <a:t>Б. </a:t>
            </a:r>
            <a:r>
              <a:rPr lang="en-US" altLang="uk-UA" sz="1400" b="1" i="1">
                <a:latin typeface="Arial" charset="0"/>
                <a:cs typeface="Times New Roman" pitchFamily="18" charset="0"/>
              </a:rPr>
              <a:t>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Відкрити вкладку</a:t>
            </a:r>
            <a:r>
              <a:rPr lang="uk-UA" altLang="uk-UA" sz="1400">
                <a:latin typeface="Arial" charset="0"/>
                <a:cs typeface="Times New Roman" pitchFamily="18" charset="0"/>
              </a:rPr>
              <a:t> </a:t>
            </a:r>
            <a:r>
              <a:rPr lang="uk-UA" altLang="uk-UA" sz="1400" b="1">
                <a:latin typeface="Arial" charset="0"/>
                <a:cs typeface="Times New Roman" pitchFamily="18" charset="0"/>
              </a:rPr>
              <a:t>Таблиці</a:t>
            </a:r>
            <a:r>
              <a:rPr lang="uk-UA" altLang="uk-UA" sz="1400" b="1" i="1">
                <a:latin typeface="Arial" charset="0"/>
                <a:cs typeface="Times New Roman" pitchFamily="18" charset="0"/>
              </a:rPr>
              <a:t>,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активізувати кнопку</a:t>
            </a:r>
            <a:r>
              <a:rPr lang="uk-UA" altLang="uk-UA" sz="1400">
                <a:latin typeface="Arial" charset="0"/>
                <a:cs typeface="Times New Roman" pitchFamily="18" charset="0"/>
              </a:rPr>
              <a:t> </a:t>
            </a:r>
            <a:r>
              <a:rPr lang="uk-UA" altLang="uk-UA" sz="1400" b="1">
                <a:latin typeface="Arial" charset="0"/>
                <a:cs typeface="Times New Roman" pitchFamily="18" charset="0"/>
              </a:rPr>
              <a:t>Створити</a:t>
            </a:r>
            <a:r>
              <a:rPr lang="uk-UA" altLang="uk-UA" sz="1400">
                <a:latin typeface="Arial" charset="0"/>
                <a:cs typeface="Times New Roman" pitchFamily="18" charset="0"/>
              </a:rPr>
              <a:t>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214313" y="5300663"/>
            <a:ext cx="71516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i="1">
                <a:latin typeface="Arial" charset="0"/>
                <a:cs typeface="Times New Roman" pitchFamily="18" charset="0"/>
              </a:rPr>
              <a:t>             </a:t>
            </a:r>
            <a:r>
              <a:rPr lang="uk-UA" altLang="uk-UA" sz="1400" b="1" i="1">
                <a:latin typeface="Arial" charset="0"/>
                <a:cs typeface="Times New Roman" pitchFamily="18" charset="0"/>
              </a:rPr>
              <a:t>В.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 Після завантаження </a:t>
            </a:r>
            <a:r>
              <a:rPr lang="en-US" altLang="uk-UA" sz="1400" i="1">
                <a:latin typeface="Arial" charset="0"/>
                <a:cs typeface="Times New Roman" pitchFamily="18" charset="0"/>
              </a:rPr>
              <a:t>Access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 активізувати перемикач</a:t>
            </a:r>
            <a:r>
              <a:rPr lang="uk-UA" altLang="uk-UA" sz="1400">
                <a:latin typeface="Arial" charset="0"/>
                <a:cs typeface="Times New Roman" pitchFamily="18" charset="0"/>
              </a:rPr>
              <a:t> </a:t>
            </a:r>
            <a:r>
              <a:rPr lang="uk-UA" altLang="uk-UA" sz="1400" b="1">
                <a:latin typeface="Arial" charset="0"/>
                <a:cs typeface="Times New Roman" pitchFamily="18" charset="0"/>
              </a:rPr>
              <a:t>Нова база даних.</a:t>
            </a:r>
            <a:endParaRPr lang="uk-UA" altLang="uk-UA" sz="18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18434" grpId="0"/>
      <p:bldP spid="18435" grpId="0"/>
      <p:bldP spid="18435" grpId="1"/>
      <p:bldP spid="18436" grpId="0"/>
      <p:bldP spid="18437" grpId="0"/>
      <p:bldP spid="18437" grpId="1"/>
      <p:bldP spid="18438" grpId="0"/>
      <p:bldP spid="18439" grpId="0"/>
      <p:bldP spid="18440" grpId="0"/>
      <p:bldP spid="18441" grpId="0"/>
      <p:bldP spid="18442" grpId="0"/>
      <p:bldP spid="18442" grpId="1"/>
      <p:bldP spid="1844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512" y="408781"/>
            <a:ext cx="7189986" cy="71596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uk-UA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# </a:t>
            </a:r>
            <a:r>
              <a:rPr lang="uk-UA" altLang="uk-UA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Керування базою даних здійснюється</a:t>
            </a:r>
            <a:r>
              <a:rPr lang="en-US" altLang="uk-UA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...</a:t>
            </a:r>
            <a:endParaRPr lang="uk-UA" altLang="uk-UA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071563" y="1001713"/>
            <a:ext cx="18859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А. </a:t>
            </a:r>
            <a:r>
              <a:rPr lang="en-US" altLang="uk-UA" sz="1400" b="1" i="1">
                <a:latin typeface="Arial" charset="0"/>
                <a:cs typeface="Times New Roman" pitchFamily="18" charset="0"/>
              </a:rPr>
              <a:t>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Децентралізовано;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000125" y="1285875"/>
            <a:ext cx="18462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Б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. Централізовано;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928688" y="1571625"/>
            <a:ext cx="35417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В.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Централізовано і децентралізовано.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785813" y="2214563"/>
            <a:ext cx="7747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uk-UA" sz="2800" dirty="0">
                <a:latin typeface="Calibri" pitchFamily="34" charset="0"/>
              </a:rPr>
              <a:t># </a:t>
            </a:r>
            <a:r>
              <a:rPr lang="uk-UA" altLang="uk-UA" sz="2400" dirty="0">
                <a:latin typeface="Calibri" pitchFamily="34" charset="0"/>
              </a:rPr>
              <a:t>Банк даних -  це система, що складається</a:t>
            </a:r>
            <a:r>
              <a:rPr lang="en-US" altLang="uk-UA" sz="2400" dirty="0">
                <a:latin typeface="Calibri" pitchFamily="34" charset="0"/>
              </a:rPr>
              <a:t>...</a:t>
            </a:r>
            <a:endParaRPr lang="uk-UA" altLang="uk-UA" sz="2400" dirty="0">
              <a:latin typeface="Calibri" pitchFamily="34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143000" y="2714625"/>
            <a:ext cx="55578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А.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Бази даних, СУБД і прикладного програмного забезпечення; 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1000125" y="3001963"/>
            <a:ext cx="19843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  Б.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Бази даних і СУБД;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928688" y="3286125"/>
            <a:ext cx="40814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  В.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 Прикладного програмного забезпечення. 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592658" y="4002088"/>
            <a:ext cx="76517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uk-UA" sz="2800" dirty="0">
                <a:latin typeface="Calibri" pitchFamily="34" charset="0"/>
                <a:cs typeface="Times New Roman" pitchFamily="18" charset="0"/>
              </a:rPr>
              <a:t># </a:t>
            </a:r>
            <a:r>
              <a:rPr lang="uk-UA" altLang="uk-UA" sz="2400" dirty="0">
                <a:latin typeface="Calibri" pitchFamily="34" charset="0"/>
                <a:cs typeface="Times New Roman" pitchFamily="18" charset="0"/>
              </a:rPr>
              <a:t>Назвіть властивості архітектури розподілених СУБД</a:t>
            </a:r>
            <a:r>
              <a:rPr lang="en-US" altLang="uk-UA" sz="2400" dirty="0">
                <a:latin typeface="Calibri" pitchFamily="34" charset="0"/>
                <a:cs typeface="Times New Roman" pitchFamily="18" charset="0"/>
              </a:rPr>
              <a:t>...</a:t>
            </a:r>
            <a:endParaRPr lang="uk-UA" altLang="uk-UA" sz="2400" dirty="0">
              <a:latin typeface="Calibri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928688" y="4500563"/>
            <a:ext cx="4657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А. 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Розподільність, неоднорідність, автономність;  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785813" y="4787900"/>
            <a:ext cx="51482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  Б.</a:t>
            </a:r>
            <a:r>
              <a:rPr lang="en-US" altLang="uk-UA" sz="1400" b="1" i="1">
                <a:latin typeface="Arial" charset="0"/>
                <a:cs typeface="Times New Roman" pitchFamily="18" charset="0"/>
              </a:rPr>
              <a:t>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Централізоване керування та інтегроване зберігання даних;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642938" y="5072063"/>
            <a:ext cx="54451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   В.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Спільне використання даних та відновлення бази даних.  </a:t>
            </a:r>
            <a:endParaRPr lang="uk-UA" altLang="uk-UA" sz="18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20482" grpId="0"/>
      <p:bldP spid="20482" grpId="1"/>
      <p:bldP spid="20483" grpId="0"/>
      <p:bldP spid="7" grpId="0"/>
      <p:bldP spid="20484" grpId="0"/>
      <p:bldP spid="20484" grpId="1"/>
      <p:bldP spid="20485" grpId="0"/>
      <p:bldP spid="20486" grpId="0"/>
      <p:bldP spid="20487" grpId="0"/>
      <p:bldP spid="20488" grpId="0"/>
      <p:bldP spid="20488" grpId="1"/>
      <p:bldP spid="20489" grpId="0"/>
      <p:bldP spid="2049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8" y="357188"/>
            <a:ext cx="6974532" cy="695325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uk-UA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# </a:t>
            </a:r>
            <a:r>
              <a:rPr lang="uk-UA" altLang="uk-UA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Назвіть типи фрагментації відношень</a:t>
            </a:r>
            <a:r>
              <a:rPr lang="en-US" altLang="uk-UA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...</a:t>
            </a:r>
            <a:endParaRPr lang="uk-UA" altLang="uk-UA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071563" y="1001713"/>
            <a:ext cx="22018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ea typeface="Times New Roman" pitchFamily="18" charset="0"/>
                <a:cs typeface="Arial" charset="0"/>
              </a:rPr>
              <a:t>А. </a:t>
            </a:r>
            <a:r>
              <a:rPr lang="uk-UA" altLang="uk-UA" sz="1400" i="1">
                <a:latin typeface="Arial" charset="0"/>
                <a:ea typeface="Times New Roman" pitchFamily="18" charset="0"/>
                <a:cs typeface="Arial" charset="0"/>
              </a:rPr>
              <a:t>Реплікація, транзакція;</a:t>
            </a:r>
            <a:endParaRPr lang="uk-UA" altLang="uk-UA" sz="1800">
              <a:latin typeface="Arial" charset="0"/>
              <a:ea typeface="Times New Roman" pitchFamily="18" charset="0"/>
              <a:cs typeface="Arial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857250" y="1287463"/>
            <a:ext cx="18605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200" b="1" i="1">
                <a:latin typeface="Arial" charset="0"/>
                <a:ea typeface="Times New Roman" pitchFamily="18" charset="0"/>
                <a:cs typeface="Arial" charset="0"/>
              </a:rPr>
              <a:t>   </a:t>
            </a:r>
            <a:r>
              <a:rPr lang="uk-UA" altLang="uk-UA" sz="1400" b="1" i="1">
                <a:latin typeface="Arial" charset="0"/>
                <a:ea typeface="Times New Roman" pitchFamily="18" charset="0"/>
                <a:cs typeface="Arial" charset="0"/>
              </a:rPr>
              <a:t>Б</a:t>
            </a:r>
            <a:r>
              <a:rPr lang="uk-UA" altLang="uk-UA" sz="1200" b="1" i="1">
                <a:latin typeface="Arial" charset="0"/>
                <a:ea typeface="Times New Roman" pitchFamily="18" charset="0"/>
                <a:cs typeface="Arial" charset="0"/>
              </a:rPr>
              <a:t>. </a:t>
            </a:r>
            <a:r>
              <a:rPr lang="uk-UA" altLang="uk-UA" sz="1400" i="1">
                <a:latin typeface="Arial" charset="0"/>
                <a:ea typeface="Times New Roman" pitchFamily="18" charset="0"/>
                <a:cs typeface="Arial" charset="0"/>
              </a:rPr>
              <a:t>1НФ, 2НФ, 3НФ</a:t>
            </a:r>
            <a:r>
              <a:rPr lang="uk-UA" altLang="uk-UA" sz="1200" i="1">
                <a:latin typeface="Arial" charset="0"/>
                <a:ea typeface="Times New Roman" pitchFamily="18" charset="0"/>
                <a:cs typeface="Arial" charset="0"/>
              </a:rPr>
              <a:t>;</a:t>
            </a:r>
            <a:endParaRPr lang="uk-UA" altLang="uk-UA" sz="1600">
              <a:latin typeface="Arial" charset="0"/>
              <a:ea typeface="Times New Roman" pitchFamily="18" charset="0"/>
              <a:cs typeface="Arial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755650" y="1557338"/>
            <a:ext cx="3914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Arial" charset="0"/>
              </a:rPr>
              <a:t>  В. </a:t>
            </a:r>
            <a:r>
              <a:rPr lang="uk-UA" altLang="uk-UA" sz="1400" i="1">
                <a:latin typeface="Arial" charset="0"/>
                <a:cs typeface="Arial" charset="0"/>
              </a:rPr>
              <a:t>Горизонтальна, вертикальна, змішана.</a:t>
            </a:r>
            <a:endParaRPr lang="uk-UA" altLang="uk-UA" sz="1400">
              <a:latin typeface="Arial" charset="0"/>
              <a:cs typeface="Arial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785813" y="2430463"/>
            <a:ext cx="4673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uk-UA" sz="2800" dirty="0">
                <a:latin typeface="Calibri" pitchFamily="34" charset="0"/>
                <a:cs typeface="Times New Roman" pitchFamily="18" charset="0"/>
              </a:rPr>
              <a:t># </a:t>
            </a:r>
            <a:r>
              <a:rPr lang="uk-UA" altLang="uk-UA" sz="2400" dirty="0">
                <a:latin typeface="Calibri" pitchFamily="34" charset="0"/>
                <a:cs typeface="Times New Roman" pitchFamily="18" charset="0"/>
              </a:rPr>
              <a:t>Адаптивна модель бази даних</a:t>
            </a:r>
            <a:r>
              <a:rPr lang="en-US" altLang="uk-UA" sz="2400" dirty="0">
                <a:latin typeface="Calibri" pitchFamily="34" charset="0"/>
                <a:cs typeface="Times New Roman" pitchFamily="18" charset="0"/>
              </a:rPr>
              <a:t>...</a:t>
            </a:r>
            <a:endParaRPr lang="uk-UA" altLang="uk-UA" sz="2400" dirty="0">
              <a:latin typeface="Calibri" pitchFamily="34" charset="0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071563" y="3001963"/>
            <a:ext cx="45910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 А. </a:t>
            </a:r>
            <a:r>
              <a:rPr lang="en-US" altLang="uk-UA" sz="1400" b="1" i="1">
                <a:latin typeface="Arial" charset="0"/>
                <a:cs typeface="Times New Roman" pitchFamily="18" charset="0"/>
              </a:rPr>
              <a:t>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Допускає тільки табличну форму зображення даних;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1000125" y="3287713"/>
            <a:ext cx="45847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Б. </a:t>
            </a:r>
            <a:r>
              <a:rPr lang="en-US" altLang="uk-UA" sz="1400" b="1" i="1">
                <a:latin typeface="Arial" charset="0"/>
                <a:cs typeface="Times New Roman" pitchFamily="18" charset="0"/>
              </a:rPr>
              <a:t>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Допускає тільки ієрархічну форму зображення даних;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857250" y="3573463"/>
            <a:ext cx="54911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В. </a:t>
            </a:r>
            <a:r>
              <a:rPr lang="en-US" altLang="uk-UA" sz="1400" b="1" i="1">
                <a:latin typeface="Arial" charset="0"/>
                <a:cs typeface="Times New Roman" pitchFamily="18" charset="0"/>
              </a:rPr>
              <a:t>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Передбачає застосування принципів кожної з класичних моделей.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611560" y="4430713"/>
            <a:ext cx="797205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uk-UA" sz="2800" dirty="0">
                <a:latin typeface="Calibri" pitchFamily="34" charset="0"/>
                <a:cs typeface="Times New Roman" pitchFamily="18" charset="0"/>
              </a:rPr>
              <a:t># </a:t>
            </a:r>
            <a:r>
              <a:rPr lang="uk-UA" altLang="uk-UA" sz="2400" dirty="0">
                <a:latin typeface="Calibri" pitchFamily="34" charset="0"/>
                <a:cs typeface="Times New Roman" pitchFamily="18" charset="0"/>
              </a:rPr>
              <a:t>Назвіть архітектурні рівні визначення структур даних</a:t>
            </a:r>
            <a:r>
              <a:rPr lang="en-US" altLang="uk-UA" sz="2400" dirty="0">
                <a:latin typeface="Calibri" pitchFamily="34" charset="0"/>
                <a:cs typeface="Times New Roman" pitchFamily="18" charset="0"/>
              </a:rPr>
              <a:t>...</a:t>
            </a:r>
            <a:endParaRPr lang="uk-UA" altLang="uk-UA" sz="2400" dirty="0">
              <a:latin typeface="Calibri" pitchFamily="34" charset="0"/>
            </a:endParaRP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1071563" y="4929188"/>
            <a:ext cx="31734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А.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Зовнішній, внутрішній, середній;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1000125" y="5214938"/>
            <a:ext cx="38481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Б.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Концептуальний, зовнішній, внутрішній</a:t>
            </a:r>
            <a:r>
              <a:rPr lang="uk-UA" altLang="uk-UA" sz="1400">
                <a:latin typeface="Arial" charset="0"/>
                <a:cs typeface="Times New Roman" pitchFamily="18" charset="0"/>
              </a:rPr>
              <a:t>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900113" y="5445125"/>
            <a:ext cx="4183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Times New Roman" pitchFamily="18" charset="0"/>
                <a:cs typeface="Arial" charset="0"/>
              </a:rPr>
              <a:t>  </a:t>
            </a:r>
            <a:r>
              <a:rPr lang="uk-UA" altLang="uk-UA" sz="1400" b="1" i="1">
                <a:latin typeface="Arial" charset="0"/>
                <a:cs typeface="Arial" charset="0"/>
              </a:rPr>
              <a:t>В. </a:t>
            </a:r>
            <a:r>
              <a:rPr lang="uk-UA" altLang="uk-UA" sz="1400" i="1">
                <a:latin typeface="Arial" charset="0"/>
                <a:cs typeface="Arial" charset="0"/>
              </a:rPr>
              <a:t>Концептуальний, апаратний, програмний.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21506" grpId="0"/>
      <p:bldP spid="6" grpId="0"/>
      <p:bldP spid="6" grpId="1"/>
      <p:bldP spid="21507" grpId="0"/>
      <p:bldP spid="21508" grpId="0"/>
      <p:bldP spid="21509" grpId="0"/>
      <p:bldP spid="21510" grpId="0"/>
      <p:bldP spid="21510" grpId="1"/>
      <p:bldP spid="21511" grpId="0"/>
      <p:bldP spid="21512" grpId="0"/>
      <p:bldP spid="21513" grpId="0"/>
      <p:bldP spid="21513" grpId="1"/>
      <p:bldP spid="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1857375" y="3571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uk-UA" sz="2800" dirty="0" smtClean="0"/>
              <a:t># </a:t>
            </a:r>
            <a:r>
              <a:rPr lang="uk-UA" altLang="uk-UA" sz="2400" dirty="0" smtClean="0"/>
              <a:t>Фонд даних – це</a:t>
            </a:r>
            <a:r>
              <a:rPr lang="uk-UA" altLang="uk-UA" sz="2400" dirty="0" smtClean="0">
                <a:latin typeface="Arial" charset="0"/>
              </a:rPr>
              <a:t>...</a:t>
            </a:r>
            <a:r>
              <a:rPr lang="uk-UA" altLang="uk-UA" sz="2400" dirty="0" smtClean="0"/>
              <a:t/>
            </a:r>
            <a:br>
              <a:rPr lang="uk-UA" altLang="uk-UA" sz="2400" dirty="0" smtClean="0"/>
            </a:br>
            <a:endParaRPr lang="uk-UA" altLang="uk-UA" sz="2400" dirty="0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285875" y="1000125"/>
            <a:ext cx="21288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200" b="1" i="1">
                <a:latin typeface="Arial" charset="0"/>
                <a:cs typeface="Arial" charset="0"/>
              </a:rPr>
              <a:t> </a:t>
            </a:r>
            <a:r>
              <a:rPr lang="uk-UA" altLang="uk-UA" sz="1400" b="1" i="1">
                <a:latin typeface="Arial" charset="0"/>
                <a:cs typeface="Arial" charset="0"/>
              </a:rPr>
              <a:t>А. </a:t>
            </a:r>
            <a:r>
              <a:rPr lang="uk-UA" altLang="uk-UA" sz="1400" i="1">
                <a:latin typeface="Arial" charset="0"/>
                <a:cs typeface="Arial" charset="0"/>
              </a:rPr>
              <a:t>Архівні копії файлів;</a:t>
            </a:r>
            <a:endParaRPr lang="uk-UA" altLang="uk-UA" sz="1400">
              <a:latin typeface="Arial" charset="0"/>
              <a:cs typeface="Arial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071563" y="1285875"/>
            <a:ext cx="1909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Arial" charset="0"/>
              </a:rPr>
              <a:t>   Б. </a:t>
            </a:r>
            <a:r>
              <a:rPr lang="uk-UA" altLang="uk-UA" sz="1400" i="1">
                <a:latin typeface="Arial" charset="0"/>
                <a:cs typeface="Arial" charset="0"/>
              </a:rPr>
              <a:t>Словник даних;</a:t>
            </a:r>
            <a:endParaRPr lang="uk-UA" altLang="uk-UA" sz="1400">
              <a:latin typeface="Arial" charset="0"/>
              <a:cs typeface="Arial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143000" y="1571625"/>
            <a:ext cx="68341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Arial" charset="0"/>
              </a:rPr>
              <a:t>В</a:t>
            </a:r>
            <a:r>
              <a:rPr lang="en-US" altLang="uk-UA" sz="1400">
                <a:latin typeface="Arial" charset="0"/>
                <a:cs typeface="Arial" charset="0"/>
              </a:rPr>
              <a:t>.</a:t>
            </a:r>
            <a:r>
              <a:rPr lang="uk-UA" altLang="uk-UA" sz="1400">
                <a:latin typeface="Arial" charset="0"/>
                <a:cs typeface="Arial" charset="0"/>
              </a:rPr>
              <a:t> </a:t>
            </a:r>
            <a:r>
              <a:rPr lang="uk-UA" altLang="uk-UA" sz="1400" i="1">
                <a:latin typeface="Arial" charset="0"/>
                <a:cs typeface="Arial" charset="0"/>
              </a:rPr>
              <a:t>Активні дані, з якими постійно працює користувач чи прикладна програма</a:t>
            </a:r>
            <a:r>
              <a:rPr lang="en-US" altLang="uk-UA" sz="1400" i="1">
                <a:latin typeface="Arial" charset="0"/>
                <a:cs typeface="Arial" charset="0"/>
              </a:rPr>
              <a:t>.</a:t>
            </a:r>
            <a:endParaRPr lang="uk-UA" altLang="uk-UA" sz="1400">
              <a:latin typeface="Arial" charset="0"/>
              <a:cs typeface="Arial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785813" y="2287588"/>
            <a:ext cx="3225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uk-UA" sz="2800">
                <a:latin typeface="Calibri" pitchFamily="34" charset="0"/>
                <a:cs typeface="Times New Roman" pitchFamily="18" charset="0"/>
              </a:rPr>
              <a:t># </a:t>
            </a:r>
            <a:r>
              <a:rPr lang="uk-UA" altLang="uk-UA" sz="2400">
                <a:latin typeface="Calibri" pitchFamily="34" charset="0"/>
                <a:cs typeface="Times New Roman" pitchFamily="18" charset="0"/>
              </a:rPr>
              <a:t>Архіви даних – це</a:t>
            </a:r>
            <a:r>
              <a:rPr lang="uk-UA" altLang="uk-UA" sz="2400">
                <a:latin typeface="Arial" charset="0"/>
                <a:cs typeface="Times New Roman" pitchFamily="18" charset="0"/>
              </a:rPr>
              <a:t>...</a:t>
            </a:r>
            <a:r>
              <a:rPr lang="uk-UA" altLang="uk-UA" sz="2400">
                <a:latin typeface="Calibri" pitchFamily="34" charset="0"/>
                <a:cs typeface="Times New Roman" pitchFamily="18" charset="0"/>
              </a:rPr>
              <a:t> </a:t>
            </a:r>
            <a:endParaRPr lang="uk-UA" altLang="uk-UA" sz="2400">
              <a:latin typeface="Calibri" pitchFamily="34" charset="0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1071563" y="2857500"/>
            <a:ext cx="2085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А.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Архівні копії файлів;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000125" y="3143250"/>
            <a:ext cx="1704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Б.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Словник даних;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928688" y="3429000"/>
            <a:ext cx="68341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В.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Активні дані, з якими постійно працює користувач чи прикладна програма.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642938" y="4216400"/>
            <a:ext cx="67675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uk-UA" sz="2800">
                <a:latin typeface="Calibri" pitchFamily="34" charset="0"/>
                <a:cs typeface="Times New Roman" pitchFamily="18" charset="0"/>
              </a:rPr>
              <a:t># </a:t>
            </a:r>
            <a:r>
              <a:rPr lang="uk-UA" altLang="uk-UA" sz="2400">
                <a:latin typeface="Calibri" pitchFamily="34" charset="0"/>
                <a:cs typeface="Times New Roman" pitchFamily="18" charset="0"/>
              </a:rPr>
              <a:t>Об</a:t>
            </a:r>
            <a:r>
              <a:rPr lang="ru-RU" altLang="uk-UA" sz="2400">
                <a:latin typeface="Calibri" pitchFamily="34" charset="0"/>
                <a:cs typeface="Times New Roman" pitchFamily="18" charset="0"/>
              </a:rPr>
              <a:t>’</a:t>
            </a:r>
            <a:r>
              <a:rPr lang="uk-UA" altLang="uk-UA" sz="2400">
                <a:latin typeface="Calibri" pitchFamily="34" charset="0"/>
                <a:cs typeface="Times New Roman" pitchFamily="18" charset="0"/>
              </a:rPr>
              <a:t>єктними будуть ті відношення, що містять...</a:t>
            </a:r>
            <a:endParaRPr lang="uk-UA" altLang="uk-UA" sz="2400">
              <a:latin typeface="Calibri" pitchFamily="34" charset="0"/>
            </a:endParaRP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1000125" y="4714875"/>
            <a:ext cx="58102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А.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Нормативно довідкові дані і первинні ключі, які не дублюються;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928688" y="5000625"/>
            <a:ext cx="46942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Б.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Оперативні дані і їхні ключі можуть дублюватися;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857250" y="5286375"/>
            <a:ext cx="40814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В.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Рядки і стовпці, що мають унікальні імена.</a:t>
            </a:r>
            <a:endParaRPr lang="uk-UA" altLang="uk-UA" sz="18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2529" grpId="0"/>
      <p:bldP spid="22529" grpId="1"/>
      <p:bldP spid="22530" grpId="0"/>
      <p:bldP spid="22531" grpId="0"/>
      <p:bldP spid="22531" grpId="1"/>
      <p:bldP spid="22532" grpId="0"/>
      <p:bldP spid="22534" grpId="0"/>
      <p:bldP spid="22535" grpId="0"/>
      <p:bldP spid="22535" grpId="1"/>
      <p:bldP spid="22536" grpId="0"/>
      <p:bldP spid="2253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338361"/>
            <a:ext cx="6619056" cy="71437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uk-UA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# </a:t>
            </a:r>
            <a:r>
              <a:rPr lang="uk-UA" altLang="uk-UA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Ієрархічна модель бази даних</a:t>
            </a:r>
            <a:r>
              <a:rPr lang="en-US" altLang="uk-UA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...</a:t>
            </a:r>
            <a:r>
              <a:rPr lang="uk-UA" altLang="uk-UA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143000" y="1000125"/>
            <a:ext cx="3355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 А.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Класифікує елементи за рівнями; 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071563" y="1285875"/>
            <a:ext cx="368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 Б.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Класифікує елементи за  значеннями;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071563" y="1573213"/>
            <a:ext cx="39290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 dirty="0">
                <a:latin typeface="Arial" charset="0"/>
                <a:cs typeface="Times New Roman" pitchFamily="18" charset="0"/>
              </a:rPr>
              <a:t>В. </a:t>
            </a:r>
            <a:r>
              <a:rPr lang="uk-UA" altLang="uk-UA" sz="1400" i="1" dirty="0">
                <a:latin typeface="Arial" charset="0"/>
                <a:cs typeface="Times New Roman" pitchFamily="18" charset="0"/>
              </a:rPr>
              <a:t>Не встановлює класифікації елементів даних.</a:t>
            </a:r>
            <a:endParaRPr lang="uk-UA" altLang="uk-UA" sz="1800" dirty="0">
              <a:latin typeface="Arial" charset="0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571500" y="2216150"/>
            <a:ext cx="5899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uk-UA" sz="2800" dirty="0">
                <a:latin typeface="Calibri" pitchFamily="34" charset="0"/>
                <a:cs typeface="Times New Roman" pitchFamily="18" charset="0"/>
              </a:rPr>
              <a:t># </a:t>
            </a:r>
            <a:r>
              <a:rPr lang="uk-UA" altLang="uk-UA" sz="2400" dirty="0" err="1">
                <a:latin typeface="Calibri" pitchFamily="34" charset="0"/>
                <a:cs typeface="Times New Roman" pitchFamily="18" charset="0"/>
              </a:rPr>
              <a:t>Зв</a:t>
            </a:r>
            <a:r>
              <a:rPr lang="ru-RU" altLang="uk-UA" sz="2400" dirty="0">
                <a:latin typeface="Calibri" pitchFamily="34" charset="0"/>
                <a:cs typeface="Times New Roman" pitchFamily="18" charset="0"/>
              </a:rPr>
              <a:t>'</a:t>
            </a:r>
            <a:r>
              <a:rPr lang="uk-UA" altLang="uk-UA" sz="2400" dirty="0" err="1">
                <a:latin typeface="Calibri" pitchFamily="34" charset="0"/>
                <a:cs typeface="Times New Roman" pitchFamily="18" charset="0"/>
              </a:rPr>
              <a:t>язки</a:t>
            </a:r>
            <a:r>
              <a:rPr lang="uk-UA" altLang="uk-UA" sz="2400" dirty="0">
                <a:latin typeface="Calibri" pitchFamily="34" charset="0"/>
                <a:cs typeface="Times New Roman" pitchFamily="18" charset="0"/>
              </a:rPr>
              <a:t> в ієрархічній моделі бази даних</a:t>
            </a:r>
            <a:r>
              <a:rPr lang="en-US" altLang="uk-UA" sz="2400" dirty="0">
                <a:latin typeface="Calibri" pitchFamily="34" charset="0"/>
                <a:cs typeface="Times New Roman" pitchFamily="18" charset="0"/>
              </a:rPr>
              <a:t>...</a:t>
            </a:r>
            <a:endParaRPr lang="uk-UA" altLang="uk-UA" sz="2400" dirty="0">
              <a:latin typeface="Calibri" pitchFamily="34" charset="0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1071563" y="2786063"/>
            <a:ext cx="4521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А.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Модель встановлює обмеження на види зв'язків;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1000125" y="3071813"/>
            <a:ext cx="47672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Б.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Модель не встановлює обмеження на види зв'язків;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928688" y="3357563"/>
            <a:ext cx="5540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В.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Зв'язки визначаються між елементами даних сусідніх рівнів. 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571500" y="4002088"/>
            <a:ext cx="45783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uk-UA" sz="2800" dirty="0">
                <a:latin typeface="Calibri" pitchFamily="34" charset="0"/>
                <a:cs typeface="Times New Roman" pitchFamily="18" charset="0"/>
              </a:rPr>
              <a:t># </a:t>
            </a:r>
            <a:r>
              <a:rPr lang="uk-UA" altLang="uk-UA" sz="2400" dirty="0">
                <a:latin typeface="Calibri" pitchFamily="34" charset="0"/>
                <a:cs typeface="Times New Roman" pitchFamily="18" charset="0"/>
              </a:rPr>
              <a:t>Мережева модель бази даних</a:t>
            </a:r>
            <a:r>
              <a:rPr lang="en-US" altLang="uk-UA" sz="2400" dirty="0">
                <a:latin typeface="Calibri" pitchFamily="34" charset="0"/>
                <a:cs typeface="Times New Roman" pitchFamily="18" charset="0"/>
              </a:rPr>
              <a:t>...</a:t>
            </a:r>
            <a:endParaRPr lang="uk-UA" altLang="uk-UA" sz="2400" dirty="0">
              <a:latin typeface="Calibri" pitchFamily="34" charset="0"/>
            </a:endParaRP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1071563" y="4502150"/>
            <a:ext cx="3444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А. </a:t>
            </a:r>
            <a:r>
              <a:rPr lang="en-US" altLang="uk-UA" sz="1400" b="1" i="1">
                <a:latin typeface="Arial" charset="0"/>
                <a:cs typeface="Times New Roman" pitchFamily="18" charset="0"/>
              </a:rPr>
              <a:t>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Вимагає класифікації елементів даних;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1000125" y="4787900"/>
            <a:ext cx="41576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Б. </a:t>
            </a:r>
            <a:r>
              <a:rPr lang="en-US" altLang="uk-UA" sz="1400" b="1" i="1">
                <a:latin typeface="Arial" charset="0"/>
                <a:cs typeface="Times New Roman" pitchFamily="18" charset="0"/>
              </a:rPr>
              <a:t>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Модель встановлює обмеження на види зв'язків;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785813" y="5073650"/>
            <a:ext cx="45291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   В. </a:t>
            </a:r>
            <a:r>
              <a:rPr lang="en-US" altLang="uk-UA" sz="1400" b="1" i="1">
                <a:latin typeface="Arial" charset="0"/>
                <a:cs typeface="Times New Roman" pitchFamily="18" charset="0"/>
              </a:rPr>
              <a:t>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Модель не встановлює обмеження на види зв'язків.</a:t>
            </a:r>
            <a:endParaRPr lang="uk-UA" altLang="uk-UA" sz="18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23553" grpId="1"/>
      <p:bldP spid="23554" grpId="0"/>
      <p:bldP spid="23555" grpId="0"/>
      <p:bldP spid="23556" grpId="0"/>
      <p:bldP spid="23557" grpId="0"/>
      <p:bldP spid="23558" grpId="0"/>
      <p:bldP spid="23562" grpId="0"/>
      <p:bldP spid="23562" grpId="1"/>
      <p:bldP spid="23563" grpId="0"/>
      <p:bldP spid="16" grpId="0"/>
      <p:bldP spid="23565" grpId="0"/>
      <p:bldP spid="23566" grpId="0"/>
      <p:bldP spid="2356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333375"/>
            <a:ext cx="8569325" cy="6119813"/>
          </a:xfrm>
        </p:spPr>
        <p:txBody>
          <a:bodyPr/>
          <a:lstStyle/>
          <a:p>
            <a:pPr lvl="1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altLang="uk-UA" sz="1800" b="1" dirty="0" smtClean="0">
                <a:solidFill>
                  <a:schemeClr val="folHlink"/>
                </a:solidFill>
              </a:rPr>
              <a:t>	</a:t>
            </a:r>
            <a:r>
              <a:rPr lang="uk-UA" altLang="uk-UA" sz="2100" b="1" dirty="0" smtClean="0">
                <a:solidFill>
                  <a:schemeClr val="folHlink"/>
                </a:solidFill>
              </a:rPr>
              <a:t>	</a:t>
            </a:r>
            <a:endParaRPr lang="en-US" altLang="uk-UA" sz="2100" b="1" dirty="0" smtClean="0">
              <a:solidFill>
                <a:schemeClr val="folHlink"/>
              </a:solidFill>
            </a:endParaRPr>
          </a:p>
          <a:p>
            <a:pPr lvl="1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altLang="uk-UA" b="1" dirty="0" smtClean="0">
                <a:solidFill>
                  <a:schemeClr val="folHlink"/>
                </a:solidFill>
              </a:rPr>
              <a:t>Мета заняття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uk-UA" altLang="uk-UA" sz="2000" b="1" dirty="0" smtClean="0">
                <a:solidFill>
                  <a:srgbClr val="00FF00"/>
                </a:solidFill>
              </a:rPr>
              <a:t>Формування пізнавальних інтересів, потреби в комп’ютерно-інформаційних знаннях і вміння їх застосовувати у майбутньому в усіх сферах своєї діяльності;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uk-UA" altLang="uk-UA" sz="2000" b="1" dirty="0" smtClean="0">
              <a:solidFill>
                <a:srgbClr val="00FF00"/>
              </a:solidFill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uk-UA" altLang="uk-UA" sz="2000" b="1" dirty="0" smtClean="0">
                <a:solidFill>
                  <a:srgbClr val="00FF00"/>
                </a:solidFill>
              </a:rPr>
              <a:t>Набуття знань з побудови і функціонування БД (СУБД) на рівні підприємств, організацій, закладів та установ в умовах ринкової економіки;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uk-UA" altLang="uk-UA" sz="2000" b="1" dirty="0" smtClean="0">
              <a:solidFill>
                <a:srgbClr val="00FF00"/>
              </a:solidFill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uk-UA" altLang="uk-UA" sz="2000" b="1" dirty="0" smtClean="0">
                <a:solidFill>
                  <a:srgbClr val="00FF00"/>
                </a:solidFill>
              </a:rPr>
              <a:t>Дослідження технології обробки управлінської інформації в розрізі існуючих функціональних напрямків менеджерської діяльності;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uk-UA" altLang="uk-UA" sz="2000" b="1" dirty="0" smtClean="0">
              <a:solidFill>
                <a:srgbClr val="00FF00"/>
              </a:solidFill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uk-UA" altLang="uk-UA" sz="2000" b="1" dirty="0" smtClean="0">
                <a:solidFill>
                  <a:srgbClr val="00FF00"/>
                </a:solidFill>
              </a:rPr>
              <a:t>Розробка БД (СУБД), систем управлінських процесів, підсистем підтримки прийняття рішень.</a:t>
            </a:r>
            <a:r>
              <a:rPr lang="uk-UA" altLang="uk-UA" sz="2000" dirty="0" smtClean="0"/>
              <a:t> </a:t>
            </a:r>
            <a:endParaRPr lang="en-US" altLang="uk-UA" sz="2400" b="1" dirty="0" smtClean="0">
              <a:solidFill>
                <a:schemeClr val="folHlink"/>
              </a:solidFill>
            </a:endParaRPr>
          </a:p>
          <a:p>
            <a:pPr lvl="1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uk-UA" altLang="uk-UA" sz="2100" dirty="0" smtClean="0">
                <a:solidFill>
                  <a:srgbClr val="00FF00"/>
                </a:solidFill>
              </a:rPr>
              <a:t>	</a:t>
            </a:r>
            <a:endParaRPr lang="ru-RU" altLang="uk-UA" sz="2100" dirty="0" smtClean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14375" y="428625"/>
            <a:ext cx="6515100" cy="714375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uk-UA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# </a:t>
            </a:r>
            <a:r>
              <a:rPr lang="uk-UA" altLang="uk-UA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Реляційна модель бази даних</a:t>
            </a:r>
            <a:r>
              <a:rPr lang="en-US" altLang="uk-UA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...</a:t>
            </a:r>
            <a:endParaRPr lang="uk-UA" altLang="uk-UA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214438" y="1143000"/>
            <a:ext cx="4740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А.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Використовує табличну форму зображення даних;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1143000" y="1428750"/>
            <a:ext cx="46402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Б.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Використовує табличну форму зберігання даних;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071563" y="1714500"/>
            <a:ext cx="63801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Arial" charset="0"/>
              </a:rPr>
              <a:t>В. </a:t>
            </a:r>
            <a:r>
              <a:rPr lang="uk-UA" altLang="uk-UA" sz="1400" i="1">
                <a:latin typeface="Arial" charset="0"/>
                <a:cs typeface="Arial" charset="0"/>
              </a:rPr>
              <a:t>Використовує табличну форму зображення і зберігання даних.</a:t>
            </a:r>
            <a:endParaRPr lang="uk-UA" altLang="uk-UA" sz="1400">
              <a:latin typeface="Arial" charset="0"/>
              <a:cs typeface="Arial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714375" y="2716213"/>
            <a:ext cx="63912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uk-UA" sz="2800" dirty="0">
                <a:latin typeface="Calibri" pitchFamily="34" charset="0"/>
                <a:cs typeface="Times New Roman" pitchFamily="18" charset="0"/>
              </a:rPr>
              <a:t># </a:t>
            </a:r>
            <a:r>
              <a:rPr lang="uk-UA" altLang="uk-UA" sz="2400" dirty="0">
                <a:latin typeface="Calibri" pitchFamily="34" charset="0"/>
                <a:cs typeface="Times New Roman" pitchFamily="18" charset="0"/>
              </a:rPr>
              <a:t>Особливості реляційної моделі бази даних</a:t>
            </a:r>
            <a:r>
              <a:rPr lang="en-US" altLang="uk-UA" sz="2400" dirty="0">
                <a:latin typeface="Calibri" pitchFamily="34" charset="0"/>
                <a:cs typeface="Times New Roman" pitchFamily="18" charset="0"/>
              </a:rPr>
              <a:t>...</a:t>
            </a:r>
            <a:r>
              <a:rPr lang="uk-UA" altLang="uk-UA" sz="2400" dirty="0">
                <a:latin typeface="Calibri" pitchFamily="34" charset="0"/>
                <a:cs typeface="Times New Roman" pitchFamily="18" charset="0"/>
              </a:rPr>
              <a:t> </a:t>
            </a:r>
            <a:endParaRPr lang="uk-UA" altLang="uk-UA" sz="2400" dirty="0">
              <a:latin typeface="Calibri" pitchFamily="34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1071563" y="3286125"/>
            <a:ext cx="6088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Times New Roman" pitchFamily="18" charset="0"/>
              </a:rPr>
              <a:t>А. </a:t>
            </a:r>
            <a:r>
              <a:rPr lang="uk-UA" altLang="uk-UA" sz="1400" i="1">
                <a:latin typeface="Arial" charset="0"/>
                <a:cs typeface="Times New Roman" pitchFamily="18" charset="0"/>
              </a:rPr>
              <a:t>Зв'язки між елементами даних визначаються за допомогою даних;</a:t>
            </a:r>
            <a:endParaRPr lang="uk-UA" altLang="uk-UA" sz="1800">
              <a:latin typeface="Arial" charset="0"/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1000125" y="3571875"/>
            <a:ext cx="52514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 dirty="0">
                <a:latin typeface="Arial" charset="0"/>
                <a:cs typeface="Times New Roman" pitchFamily="18" charset="0"/>
              </a:rPr>
              <a:t>Б. </a:t>
            </a:r>
            <a:r>
              <a:rPr lang="uk-UA" altLang="uk-UA" sz="1400" i="1" dirty="0">
                <a:latin typeface="Arial" charset="0"/>
                <a:cs typeface="Times New Roman" pitchFamily="18" charset="0"/>
              </a:rPr>
              <a:t>Зв'язки між даними у реляційній моделі не визначаються;</a:t>
            </a:r>
            <a:endParaRPr lang="uk-UA" altLang="uk-UA" sz="1800" dirty="0">
              <a:latin typeface="Arial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928688" y="3857625"/>
            <a:ext cx="57308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uk-UA" sz="1400" b="1" i="1">
                <a:latin typeface="Arial" charset="0"/>
                <a:cs typeface="Arial" charset="0"/>
              </a:rPr>
              <a:t>В.</a:t>
            </a:r>
            <a:r>
              <a:rPr lang="en-US" altLang="uk-UA" sz="1400" b="1" i="1">
                <a:latin typeface="Arial" charset="0"/>
                <a:cs typeface="Arial" charset="0"/>
              </a:rPr>
              <a:t> </a:t>
            </a:r>
            <a:r>
              <a:rPr lang="uk-UA" altLang="uk-UA" sz="1400" b="1" i="1">
                <a:latin typeface="Arial" charset="0"/>
                <a:cs typeface="Arial" charset="0"/>
              </a:rPr>
              <a:t> </a:t>
            </a:r>
            <a:r>
              <a:rPr lang="uk-UA" altLang="uk-UA" sz="1400" i="1">
                <a:latin typeface="Arial" charset="0"/>
                <a:cs typeface="Arial" charset="0"/>
              </a:rPr>
              <a:t>Модель не встановлює обмеження на види зв'язків.</a:t>
            </a:r>
            <a:endParaRPr lang="uk-UA" altLang="uk-UA" sz="140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24577" grpId="1"/>
      <p:bldP spid="24578" grpId="0"/>
      <p:bldP spid="6" grpId="0"/>
      <p:bldP spid="24579" grpId="0"/>
      <p:bldP spid="24580" grpId="0"/>
      <p:bldP spid="24580" grpId="1"/>
      <p:bldP spid="24581" grpId="0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908720"/>
            <a:ext cx="8488363" cy="5112568"/>
          </a:xfrm>
        </p:spPr>
        <p:txBody>
          <a:bodyPr/>
          <a:lstStyle/>
          <a:p>
            <a:pPr eaLnBrk="1" hangingPunct="1">
              <a:defRPr/>
            </a:pPr>
            <a:r>
              <a:rPr lang="uk-UA" u="sng" dirty="0" smtClean="0">
                <a:solidFill>
                  <a:schemeClr val="bg2">
                    <a:lumMod val="50000"/>
                    <a:lumOff val="50000"/>
                  </a:schemeClr>
                </a:solidFill>
              </a:rPr>
              <a:t>Питання для </a:t>
            </a:r>
            <a:r>
              <a:rPr lang="uk-UA" u="sng" dirty="0" smtClean="0">
                <a:solidFill>
                  <a:schemeClr val="bg2">
                    <a:lumMod val="50000"/>
                    <a:lumOff val="50000"/>
                  </a:schemeClr>
                </a:solidFill>
              </a:rPr>
              <a:t>самоконтролю</a:t>
            </a:r>
            <a:r>
              <a:rPr lang="en-US" u="sng" dirty="0" smtClean="0">
                <a:solidFill>
                  <a:schemeClr val="bg2">
                    <a:lumMod val="50000"/>
                    <a:lumOff val="50000"/>
                  </a:schemeClr>
                </a:solidFill>
              </a:rPr>
              <a:t/>
            </a:r>
            <a:br>
              <a:rPr lang="en-US" u="sng" dirty="0" smtClean="0">
                <a:solidFill>
                  <a:schemeClr val="bg2">
                    <a:lumMod val="50000"/>
                    <a:lumOff val="50000"/>
                  </a:schemeClr>
                </a:solidFill>
              </a:rPr>
            </a:br>
            <a:r>
              <a:rPr lang="uk-UA" sz="4000" u="sng" dirty="0" smtClean="0">
                <a:solidFill>
                  <a:schemeClr val="folHlink"/>
                </a:solidFill>
              </a:rPr>
              <a:t/>
            </a:r>
            <a:br>
              <a:rPr lang="uk-UA" sz="4000" u="sng" dirty="0" smtClean="0">
                <a:solidFill>
                  <a:schemeClr val="folHlink"/>
                </a:solidFill>
              </a:rPr>
            </a:br>
            <a:r>
              <a:rPr lang="uk-UA" sz="2800" dirty="0" smtClean="0">
                <a:solidFill>
                  <a:schemeClr val="folHlink"/>
                </a:solidFill>
              </a:rPr>
              <a:t>1. Що таке однорідні й неоднорідні розподілені БД</a:t>
            </a:r>
            <a:r>
              <a:rPr lang="en-US" sz="2800" dirty="0" smtClean="0">
                <a:solidFill>
                  <a:schemeClr val="folHlink"/>
                </a:solidFill>
              </a:rPr>
              <a:t>?</a:t>
            </a:r>
            <a:br>
              <a:rPr lang="en-US" sz="2800" dirty="0" smtClean="0">
                <a:solidFill>
                  <a:schemeClr val="folHlink"/>
                </a:solidFill>
              </a:rPr>
            </a:br>
            <a:r>
              <a:rPr lang="uk-UA" sz="2800" dirty="0" smtClean="0">
                <a:solidFill>
                  <a:schemeClr val="folHlink"/>
                </a:solidFill>
              </a:rPr>
              <a:t>2. Що таке </a:t>
            </a:r>
            <a:r>
              <a:rPr lang="uk-UA" sz="2800" dirty="0" err="1" smtClean="0">
                <a:solidFill>
                  <a:schemeClr val="folHlink"/>
                </a:solidFill>
              </a:rPr>
              <a:t>розподіленість</a:t>
            </a:r>
            <a:r>
              <a:rPr lang="uk-UA" sz="2800" dirty="0" smtClean="0">
                <a:solidFill>
                  <a:schemeClr val="folHlink"/>
                </a:solidFill>
              </a:rPr>
              <a:t>, неоднорідність та автономність БД</a:t>
            </a:r>
            <a:r>
              <a:rPr lang="en-US" sz="2800" dirty="0" smtClean="0">
                <a:solidFill>
                  <a:schemeClr val="folHlink"/>
                </a:solidFill>
              </a:rPr>
              <a:t>?</a:t>
            </a:r>
            <a:br>
              <a:rPr lang="en-US" sz="2800" dirty="0" smtClean="0">
                <a:solidFill>
                  <a:schemeClr val="folHlink"/>
                </a:solidFill>
              </a:rPr>
            </a:br>
            <a:r>
              <a:rPr lang="uk-UA" sz="2800" dirty="0" smtClean="0">
                <a:solidFill>
                  <a:schemeClr val="folHlink"/>
                </a:solidFill>
              </a:rPr>
              <a:t>3. Які механізми розподіленого зберігання даних Ви знаєте</a:t>
            </a:r>
            <a:r>
              <a:rPr lang="en-US" sz="2800" dirty="0" smtClean="0">
                <a:solidFill>
                  <a:schemeClr val="folHlink"/>
                </a:solidFill>
              </a:rPr>
              <a:t>?</a:t>
            </a:r>
            <a:br>
              <a:rPr lang="en-US" sz="2800" dirty="0" smtClean="0">
                <a:solidFill>
                  <a:schemeClr val="folHlink"/>
                </a:solidFill>
              </a:rPr>
            </a:br>
            <a:r>
              <a:rPr lang="uk-UA" sz="2800" dirty="0" smtClean="0">
                <a:solidFill>
                  <a:schemeClr val="folHlink"/>
                </a:solidFill>
              </a:rPr>
              <a:t>4. Що таке реплікація</a:t>
            </a:r>
            <a:r>
              <a:rPr lang="en-US" sz="2800" dirty="0" smtClean="0">
                <a:solidFill>
                  <a:schemeClr val="folHlink"/>
                </a:solidFill>
              </a:rPr>
              <a:t>? </a:t>
            </a:r>
            <a:r>
              <a:rPr lang="uk-UA" sz="2800" dirty="0" smtClean="0">
                <a:solidFill>
                  <a:schemeClr val="folHlink"/>
                </a:solidFill>
              </a:rPr>
              <a:t>Які існують механізми й моделі реплікації</a:t>
            </a:r>
            <a:r>
              <a:rPr lang="en-US" sz="2800" dirty="0" smtClean="0">
                <a:solidFill>
                  <a:schemeClr val="folHlink"/>
                </a:solidFill>
              </a:rPr>
              <a:t>?</a:t>
            </a:r>
            <a:br>
              <a:rPr lang="en-US" sz="2800" dirty="0" smtClean="0">
                <a:solidFill>
                  <a:schemeClr val="folHlink"/>
                </a:solidFill>
              </a:rPr>
            </a:br>
            <a:r>
              <a:rPr lang="uk-UA" sz="2800" dirty="0" smtClean="0">
                <a:solidFill>
                  <a:schemeClr val="folHlink"/>
                </a:solidFill>
              </a:rPr>
              <a:t>5. Що таке транзакція</a:t>
            </a:r>
            <a:r>
              <a:rPr lang="en-US" sz="2800" dirty="0" smtClean="0">
                <a:solidFill>
                  <a:schemeClr val="folHlink"/>
                </a:solidFill>
              </a:rPr>
              <a:t>?</a:t>
            </a:r>
            <a:endParaRPr lang="ru-RU" sz="2800" dirty="0" smtClean="0">
              <a:solidFill>
                <a:srgbClr val="00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32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22764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uk-UA" smtClean="0"/>
              <a:t>Дякую за увагу!</a:t>
            </a: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08967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620713"/>
            <a:ext cx="8510587" cy="5400675"/>
          </a:xfrm>
        </p:spPr>
        <p:txBody>
          <a:bodyPr/>
          <a:lstStyle/>
          <a:p>
            <a:pPr eaLnBrk="1" hangingPunct="1">
              <a:defRPr/>
            </a:pPr>
            <a:r>
              <a:rPr lang="uk-UA" altLang="uk-UA" sz="3600" dirty="0" smtClean="0">
                <a:solidFill>
                  <a:schemeClr val="folHlink"/>
                </a:solidFill>
              </a:rPr>
              <a:t>Актуальність теми</a:t>
            </a:r>
            <a:r>
              <a:rPr lang="uk-UA" altLang="uk-UA" sz="3200" b="0" dirty="0" smtClean="0">
                <a:solidFill>
                  <a:schemeClr val="folHlink"/>
                </a:solidFill>
              </a:rPr>
              <a:t/>
            </a:r>
            <a:br>
              <a:rPr lang="uk-UA" altLang="uk-UA" sz="3200" b="0" dirty="0" smtClean="0">
                <a:solidFill>
                  <a:schemeClr val="folHlink"/>
                </a:solidFill>
              </a:rPr>
            </a:br>
            <a:r>
              <a:rPr lang="uk-UA" altLang="uk-UA" sz="3200" dirty="0" smtClean="0">
                <a:solidFill>
                  <a:srgbClr val="00FF00"/>
                </a:solidFill>
              </a:rPr>
              <a:t/>
            </a:r>
            <a:br>
              <a:rPr lang="uk-UA" altLang="uk-UA" sz="3200" dirty="0" smtClean="0">
                <a:solidFill>
                  <a:srgbClr val="00FF00"/>
                </a:solidFill>
              </a:rPr>
            </a:br>
            <a:r>
              <a:rPr lang="ru-RU" altLang="uk-UA" sz="3200" dirty="0" err="1" smtClean="0">
                <a:solidFill>
                  <a:srgbClr val="00FF00"/>
                </a:solidFill>
              </a:rPr>
              <a:t>Застосування</a:t>
            </a:r>
            <a:r>
              <a:rPr lang="ru-RU" altLang="uk-UA" sz="3200" dirty="0" smtClean="0">
                <a:solidFill>
                  <a:srgbClr val="00FF00"/>
                </a:solidFill>
              </a:rPr>
              <a:t> </a:t>
            </a:r>
            <a:r>
              <a:rPr lang="ru-RU" altLang="uk-UA" sz="3200" dirty="0" err="1" smtClean="0">
                <a:solidFill>
                  <a:srgbClr val="00FF00"/>
                </a:solidFill>
              </a:rPr>
              <a:t>сучасних</a:t>
            </a:r>
            <a:r>
              <a:rPr lang="ru-RU" altLang="uk-UA" sz="3200" dirty="0" smtClean="0">
                <a:solidFill>
                  <a:srgbClr val="00FF00"/>
                </a:solidFill>
              </a:rPr>
              <a:t> </a:t>
            </a:r>
            <a:r>
              <a:rPr lang="ru-RU" altLang="uk-UA" sz="3200" dirty="0" err="1" smtClean="0">
                <a:solidFill>
                  <a:srgbClr val="00FF00"/>
                </a:solidFill>
              </a:rPr>
              <a:t>досягнень</a:t>
            </a:r>
            <a:r>
              <a:rPr lang="ru-RU" altLang="uk-UA" sz="3200" dirty="0" smtClean="0">
                <a:solidFill>
                  <a:srgbClr val="00FF00"/>
                </a:solidFill>
              </a:rPr>
              <a:t> в </a:t>
            </a:r>
            <a:r>
              <a:rPr lang="ru-RU" altLang="uk-UA" sz="3200" dirty="0" err="1" smtClean="0">
                <a:solidFill>
                  <a:srgbClr val="00FF00"/>
                </a:solidFill>
              </a:rPr>
              <a:t>методиці</a:t>
            </a:r>
            <a:r>
              <a:rPr lang="ru-RU" altLang="uk-UA" sz="3200" dirty="0" smtClean="0">
                <a:solidFill>
                  <a:srgbClr val="00FF00"/>
                </a:solidFill>
              </a:rPr>
              <a:t> </a:t>
            </a:r>
            <a:r>
              <a:rPr lang="ru-RU" altLang="uk-UA" sz="3200" dirty="0" err="1" smtClean="0">
                <a:solidFill>
                  <a:srgbClr val="00FF00"/>
                </a:solidFill>
              </a:rPr>
              <a:t>дослідження</a:t>
            </a:r>
            <a:r>
              <a:rPr lang="ru-RU" altLang="uk-UA" sz="3200" dirty="0" smtClean="0">
                <a:solidFill>
                  <a:srgbClr val="00FF00"/>
                </a:solidFill>
              </a:rPr>
              <a:t> та </a:t>
            </a:r>
            <a:r>
              <a:rPr lang="ru-RU" altLang="uk-UA" sz="3200" dirty="0" err="1" smtClean="0">
                <a:solidFill>
                  <a:srgbClr val="00FF00"/>
                </a:solidFill>
              </a:rPr>
              <a:t>аналізу</a:t>
            </a:r>
            <a:r>
              <a:rPr lang="ru-RU" altLang="uk-UA" sz="3200" dirty="0" smtClean="0">
                <a:solidFill>
                  <a:srgbClr val="00FF00"/>
                </a:solidFill>
              </a:rPr>
              <a:t> </a:t>
            </a:r>
            <a:r>
              <a:rPr lang="ru-RU" altLang="uk-UA" sz="3200" dirty="0" err="1" smtClean="0">
                <a:solidFill>
                  <a:srgbClr val="00FF00"/>
                </a:solidFill>
              </a:rPr>
              <a:t>технічних</a:t>
            </a:r>
            <a:r>
              <a:rPr lang="ru-RU" altLang="uk-UA" sz="3200" dirty="0" smtClean="0">
                <a:solidFill>
                  <a:srgbClr val="00FF00"/>
                </a:solidFill>
              </a:rPr>
              <a:t> </a:t>
            </a:r>
            <a:r>
              <a:rPr lang="ru-RU" altLang="uk-UA" sz="3200" dirty="0" err="1" smtClean="0">
                <a:solidFill>
                  <a:srgbClr val="00FF00"/>
                </a:solidFill>
              </a:rPr>
              <a:t>процесів</a:t>
            </a:r>
            <a:r>
              <a:rPr lang="ru-RU" altLang="uk-UA" sz="3200" dirty="0" smtClean="0">
                <a:solidFill>
                  <a:srgbClr val="00FF00"/>
                </a:solidFill>
              </a:rPr>
              <a:t>, а </a:t>
            </a:r>
            <a:r>
              <a:rPr lang="ru-RU" altLang="uk-UA" sz="3200" dirty="0" err="1" smtClean="0">
                <a:solidFill>
                  <a:srgbClr val="00FF00"/>
                </a:solidFill>
              </a:rPr>
              <a:t>також</a:t>
            </a:r>
            <a:r>
              <a:rPr lang="ru-RU" altLang="uk-UA" sz="3200" dirty="0" smtClean="0">
                <a:solidFill>
                  <a:srgbClr val="00FF00"/>
                </a:solidFill>
              </a:rPr>
              <a:t> </a:t>
            </a:r>
            <a:r>
              <a:rPr lang="ru-RU" altLang="uk-UA" sz="3200" dirty="0" err="1" smtClean="0">
                <a:solidFill>
                  <a:srgbClr val="00FF00"/>
                </a:solidFill>
              </a:rPr>
              <a:t>вибір</a:t>
            </a:r>
            <a:r>
              <a:rPr lang="ru-RU" altLang="uk-UA" sz="3200" dirty="0" smtClean="0">
                <a:solidFill>
                  <a:srgbClr val="00FF00"/>
                </a:solidFill>
              </a:rPr>
              <a:t> </a:t>
            </a:r>
            <a:r>
              <a:rPr lang="ru-RU" altLang="uk-UA" sz="3200" dirty="0" err="1" smtClean="0">
                <a:solidFill>
                  <a:srgbClr val="00FF00"/>
                </a:solidFill>
              </a:rPr>
              <a:t>ефективних</a:t>
            </a:r>
            <a:r>
              <a:rPr lang="ru-RU" altLang="uk-UA" sz="3200" dirty="0" smtClean="0">
                <a:solidFill>
                  <a:srgbClr val="00FF00"/>
                </a:solidFill>
              </a:rPr>
              <a:t> </a:t>
            </a:r>
            <a:r>
              <a:rPr lang="ru-RU" altLang="uk-UA" sz="3200" dirty="0" err="1" smtClean="0">
                <a:solidFill>
                  <a:srgbClr val="00FF00"/>
                </a:solidFill>
              </a:rPr>
              <a:t>програмних</a:t>
            </a:r>
            <a:r>
              <a:rPr lang="ru-RU" altLang="uk-UA" sz="3200" dirty="0" smtClean="0">
                <a:solidFill>
                  <a:srgbClr val="00FF00"/>
                </a:solidFill>
              </a:rPr>
              <a:t> </a:t>
            </a:r>
            <a:r>
              <a:rPr lang="ru-RU" altLang="uk-UA" sz="3200" dirty="0" err="1" smtClean="0">
                <a:solidFill>
                  <a:srgbClr val="00FF00"/>
                </a:solidFill>
              </a:rPr>
              <a:t>засобів</a:t>
            </a:r>
            <a:r>
              <a:rPr lang="ru-RU" altLang="uk-UA" sz="3200" dirty="0" smtClean="0">
                <a:solidFill>
                  <a:srgbClr val="00FF00"/>
                </a:solidFill>
              </a:rPr>
              <a:t> для </a:t>
            </a:r>
            <a:r>
              <a:rPr lang="ru-RU" altLang="uk-UA" sz="3200" dirty="0" err="1" smtClean="0">
                <a:solidFill>
                  <a:srgbClr val="00FF00"/>
                </a:solidFill>
              </a:rPr>
              <a:t>реалізації</a:t>
            </a:r>
            <a:r>
              <a:rPr lang="ru-RU" altLang="uk-UA" sz="3200" dirty="0" smtClean="0">
                <a:solidFill>
                  <a:srgbClr val="00FF00"/>
                </a:solidFill>
              </a:rPr>
              <a:t> </a:t>
            </a:r>
            <a:r>
              <a:rPr lang="ru-RU" altLang="uk-UA" sz="3200" dirty="0" err="1" smtClean="0">
                <a:solidFill>
                  <a:srgbClr val="00FF00"/>
                </a:solidFill>
              </a:rPr>
              <a:t>побудови</a:t>
            </a:r>
            <a:r>
              <a:rPr lang="ru-RU" altLang="uk-UA" sz="3200" dirty="0" smtClean="0">
                <a:solidFill>
                  <a:srgbClr val="00FF00"/>
                </a:solidFill>
              </a:rPr>
              <a:t> БД (СУБД).</a:t>
            </a:r>
            <a:r>
              <a:rPr lang="ru-RU" altLang="uk-UA" sz="2400" dirty="0" smtClean="0">
                <a:solidFill>
                  <a:srgbClr val="00FF00"/>
                </a:solidFill>
              </a:rPr>
              <a:t> </a:t>
            </a:r>
            <a:br>
              <a:rPr lang="ru-RU" altLang="uk-UA" sz="2400" dirty="0" smtClean="0">
                <a:solidFill>
                  <a:srgbClr val="00FF00"/>
                </a:solidFill>
              </a:rPr>
            </a:br>
            <a:endParaRPr lang="ru-RU" altLang="uk-UA" sz="2400" dirty="0" smtClean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98438"/>
            <a:ext cx="7070725" cy="944562"/>
          </a:xfrm>
        </p:spPr>
        <p:txBody>
          <a:bodyPr lIns="0" tIns="0" rIns="0" bIns="0" anchor="b"/>
          <a:lstStyle/>
          <a:p>
            <a:pPr eaLnBrk="1" hangingPunct="1">
              <a:defRPr/>
            </a:pPr>
            <a:r>
              <a:rPr lang="ru-RU" altLang="uk-UA" sz="4000" dirty="0" smtClean="0">
                <a:solidFill>
                  <a:schemeClr val="folHlink"/>
                </a:solidFill>
              </a:rPr>
              <a:t>Область </a:t>
            </a:r>
            <a:r>
              <a:rPr lang="uk-UA" altLang="uk-UA" sz="4000" dirty="0" smtClean="0">
                <a:solidFill>
                  <a:schemeClr val="folHlink"/>
                </a:solidFill>
              </a:rPr>
              <a:t>застосування БД</a:t>
            </a:r>
            <a:endParaRPr lang="en-US" altLang="uk-UA" sz="4000" dirty="0" smtClean="0">
              <a:solidFill>
                <a:schemeClr val="folHlink"/>
              </a:solidFill>
            </a:endParaRPr>
          </a:p>
        </p:txBody>
      </p:sp>
      <p:sp>
        <p:nvSpPr>
          <p:cNvPr id="104451" name="Rectangle 3"/>
          <p:cNvSpPr>
            <a:spLocks noChangeArrowheads="1"/>
          </p:cNvSpPr>
          <p:nvPr/>
        </p:nvSpPr>
        <p:spPr bwMode="auto">
          <a:xfrm>
            <a:off x="381000" y="1600200"/>
            <a:ext cx="3733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342900" indent="-342900" algn="l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l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l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l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l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uk-UA" altLang="uk-UA" sz="3300" b="1" dirty="0" smtClean="0">
                <a:solidFill>
                  <a:srgbClr val="00FF00"/>
                </a:solidFill>
              </a:rPr>
              <a:t>Державні</a:t>
            </a:r>
            <a:r>
              <a:rPr lang="ru-RU" altLang="uk-UA" sz="3300" b="1" dirty="0" smtClean="0">
                <a:solidFill>
                  <a:srgbClr val="00FF00"/>
                </a:solidFill>
              </a:rPr>
              <a:t> </a:t>
            </a:r>
            <a:r>
              <a:rPr lang="uk-UA" altLang="uk-UA" sz="3300" b="1" dirty="0" smtClean="0">
                <a:solidFill>
                  <a:srgbClr val="00FF00"/>
                </a:solidFill>
              </a:rPr>
              <a:t>організації і установи</a:t>
            </a:r>
            <a:endParaRPr lang="en-US" altLang="uk-UA" sz="3300" b="1" dirty="0" smtClean="0">
              <a:solidFill>
                <a:srgbClr val="00FF00"/>
              </a:solidFill>
            </a:endParaRPr>
          </a:p>
        </p:txBody>
      </p:sp>
      <p:sp>
        <p:nvSpPr>
          <p:cNvPr id="104452" name="Rectangle 4"/>
          <p:cNvSpPr>
            <a:spLocks noChangeArrowheads="1"/>
          </p:cNvSpPr>
          <p:nvPr/>
        </p:nvSpPr>
        <p:spPr bwMode="auto">
          <a:xfrm>
            <a:off x="3352800" y="3048000"/>
            <a:ext cx="37338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342900" indent="-342900" algn="l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l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l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l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l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uk-UA" altLang="uk-UA" sz="3300" b="1" smtClean="0">
                <a:solidFill>
                  <a:srgbClr val="00FF00"/>
                </a:solidFill>
              </a:rPr>
              <a:t>Великі компанії</a:t>
            </a:r>
            <a:r>
              <a:rPr lang="ru-RU" altLang="uk-UA" sz="3300" b="1" smtClean="0">
                <a:solidFill>
                  <a:srgbClr val="00FF00"/>
                </a:solidFill>
              </a:rPr>
              <a:t>, холдинги</a:t>
            </a:r>
            <a:endParaRPr lang="en-US" altLang="uk-UA" sz="3300" b="1" smtClean="0">
              <a:solidFill>
                <a:srgbClr val="00FF00"/>
              </a:solidFill>
            </a:endParaRPr>
          </a:p>
        </p:txBody>
      </p:sp>
      <p:sp>
        <p:nvSpPr>
          <p:cNvPr id="104453" name="Rectangle 5"/>
          <p:cNvSpPr>
            <a:spLocks noChangeArrowheads="1"/>
          </p:cNvSpPr>
          <p:nvPr/>
        </p:nvSpPr>
        <p:spPr bwMode="auto">
          <a:xfrm>
            <a:off x="5105400" y="4800600"/>
            <a:ext cx="3733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marL="342900" indent="-342900" algn="l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l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l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l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l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ru-RU" altLang="uk-UA" sz="3300" b="1" smtClean="0">
                <a:solidFill>
                  <a:srgbClr val="00FF00"/>
                </a:solidFill>
              </a:rPr>
              <a:t>С</a:t>
            </a:r>
            <a:r>
              <a:rPr lang="uk-UA" altLang="uk-UA" sz="3300" b="1" smtClean="0">
                <a:solidFill>
                  <a:srgbClr val="00FF00"/>
                </a:solidFill>
              </a:rPr>
              <a:t>ередні і малі підприємства</a:t>
            </a:r>
            <a:endParaRPr lang="ru-RU" altLang="uk-UA" sz="3300" b="1" smtClean="0">
              <a:solidFill>
                <a:srgbClr val="00FF00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en-US" altLang="uk-UA" sz="3300" b="1" smtClean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4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4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altLang="uk-UA" dirty="0" smtClean="0">
                <a:solidFill>
                  <a:schemeClr val="folHlink"/>
                </a:solidFill>
              </a:rPr>
              <a:t>План заняття</a:t>
            </a:r>
            <a:endParaRPr lang="ru-RU" altLang="uk-UA" dirty="0" smtClean="0">
              <a:solidFill>
                <a:schemeClr val="folHlink"/>
              </a:solidFill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buFont typeface="Wingdings" pitchFamily="2" charset="2"/>
              <a:buAutoNum type="arabicPeriod"/>
              <a:defRPr/>
            </a:pPr>
            <a:r>
              <a:rPr lang="uk-UA" altLang="uk-UA" b="1" dirty="0" smtClean="0"/>
              <a:t>Архітектура розподілених БД.</a:t>
            </a:r>
          </a:p>
          <a:p>
            <a:pPr marL="533400" indent="-533400" eaLnBrk="1" hangingPunct="1">
              <a:buFont typeface="Wingdings" pitchFamily="2" charset="2"/>
              <a:buAutoNum type="arabicPeriod"/>
              <a:defRPr/>
            </a:pPr>
            <a:r>
              <a:rPr lang="uk-UA" altLang="uk-UA" b="1" dirty="0" smtClean="0"/>
              <a:t>Архітектура програмно-технічних засобів розподілених СУБД.</a:t>
            </a:r>
          </a:p>
          <a:p>
            <a:pPr marL="533400" indent="-533400" eaLnBrk="1" hangingPunct="1">
              <a:buFont typeface="Wingdings" pitchFamily="2" charset="2"/>
              <a:buAutoNum type="arabicPeriod"/>
              <a:defRPr/>
            </a:pPr>
            <a:r>
              <a:rPr lang="uk-UA" altLang="uk-UA" b="1" dirty="0" smtClean="0"/>
              <a:t>Розподілене зберігання даних.</a:t>
            </a:r>
          </a:p>
          <a:p>
            <a:pPr marL="533400" indent="-533400" eaLnBrk="1" hangingPunct="1">
              <a:buFont typeface="Wingdings" pitchFamily="2" charset="2"/>
              <a:buAutoNum type="arabicPeriod"/>
              <a:defRPr/>
            </a:pPr>
            <a:r>
              <a:rPr lang="uk-UA" altLang="uk-UA" b="1" dirty="0" smtClean="0"/>
              <a:t>Обробка розподілених транзакцій. Керування одночасним доступом.                            </a:t>
            </a:r>
            <a:endParaRPr lang="ru-RU" altLang="uk-UA" b="1" dirty="0" smtClean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altLang="uk-UA" sz="4000" dirty="0" smtClean="0">
                <a:solidFill>
                  <a:schemeClr val="folHlink"/>
                </a:solidFill>
              </a:rPr>
              <a:t>Основні завдання</a:t>
            </a:r>
            <a:r>
              <a:rPr lang="uk-UA" altLang="uk-UA" sz="4000" dirty="0" smtClean="0"/>
              <a:t/>
            </a:r>
            <a:br>
              <a:rPr lang="uk-UA" altLang="uk-UA" sz="4000" dirty="0" smtClean="0"/>
            </a:br>
            <a:endParaRPr lang="ru-RU" altLang="uk-UA" sz="4000" dirty="0" smtClean="0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1625" y="1125538"/>
            <a:ext cx="8540750" cy="49736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uk-UA" altLang="uk-UA" sz="2400" dirty="0" smtClean="0">
                <a:solidFill>
                  <a:srgbClr val="00FF00"/>
                </a:solidFill>
              </a:rPr>
              <a:t>Набуття знань з питань створення БД (СУБД), змісту їх компонентів;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uk-UA" altLang="uk-UA" sz="2400" dirty="0" smtClean="0">
              <a:solidFill>
                <a:srgbClr val="00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uk-UA" altLang="uk-UA" sz="2400" dirty="0" smtClean="0">
                <a:solidFill>
                  <a:srgbClr val="00FF00"/>
                </a:solidFill>
              </a:rPr>
              <a:t>Можливості використання набутих знань в різних галузях менеджерської діяльності;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uk-UA" altLang="uk-UA" sz="2400" dirty="0" smtClean="0">
              <a:solidFill>
                <a:srgbClr val="00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uk-UA" altLang="uk-UA" sz="2400" dirty="0" smtClean="0">
                <a:solidFill>
                  <a:srgbClr val="00FF00"/>
                </a:solidFill>
              </a:rPr>
              <a:t>Вміння розробляти постановку та алгоритм задачі;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uk-UA" altLang="uk-UA" sz="2400" dirty="0" smtClean="0">
              <a:solidFill>
                <a:srgbClr val="00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uk-UA" altLang="uk-UA" sz="2400" dirty="0" smtClean="0">
                <a:solidFill>
                  <a:srgbClr val="00FF00"/>
                </a:solidFill>
              </a:rPr>
              <a:t>Вміння застосовувати сучасні технології при створенні інформаційної бази і виконання конкретних функцій управління.</a:t>
            </a:r>
            <a:endParaRPr lang="ru-RU" altLang="uk-UA" sz="2400" dirty="0" smtClean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uk-UA" altLang="uk-UA" dirty="0" smtClean="0">
                <a:solidFill>
                  <a:schemeClr val="folHlink"/>
                </a:solidFill>
              </a:rPr>
              <a:t>Використані джерела</a:t>
            </a:r>
            <a:endParaRPr lang="ru-RU" altLang="uk-UA" dirty="0" smtClean="0">
              <a:solidFill>
                <a:schemeClr val="folHlink"/>
              </a:solidFill>
            </a:endParaRP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3675" y="1340768"/>
            <a:ext cx="8770938" cy="396044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uk-UA" altLang="uk-UA" sz="2400" dirty="0" err="1" smtClean="0"/>
              <a:t>Катренко</a:t>
            </a:r>
            <a:r>
              <a:rPr lang="uk-UA" altLang="uk-UA" sz="2400" dirty="0" smtClean="0"/>
              <a:t> А.В. Системний аналіз: Підручник. – Львів: «Новий світ-2000», 2023. 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uk-UA" altLang="uk-UA" sz="2400" dirty="0" smtClean="0"/>
              <a:t>Пасічник В.В., </a:t>
            </a:r>
            <a:r>
              <a:rPr lang="uk-UA" altLang="uk-UA" sz="2400" dirty="0" err="1" smtClean="0"/>
              <a:t>Резніченко</a:t>
            </a:r>
            <a:r>
              <a:rPr lang="uk-UA" altLang="uk-UA" sz="2400" dirty="0" smtClean="0"/>
              <a:t> В.А. Організація баз даних та знань: Підручник. – К., 2006. 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altLang="uk-UA" sz="2400" dirty="0"/>
              <a:t>Ярцев В.П. </a:t>
            </a:r>
            <a:r>
              <a:rPr lang="ru-RU" altLang="uk-UA" sz="2400" dirty="0" err="1"/>
              <a:t>Організація</a:t>
            </a:r>
            <a:r>
              <a:rPr lang="ru-RU" altLang="uk-UA" sz="2400" dirty="0"/>
              <a:t> баз </a:t>
            </a:r>
            <a:r>
              <a:rPr lang="ru-RU" altLang="uk-UA" sz="2400" dirty="0" err="1"/>
              <a:t>даних</a:t>
            </a:r>
            <a:r>
              <a:rPr lang="ru-RU" altLang="uk-UA" sz="2400" dirty="0"/>
              <a:t> та </a:t>
            </a:r>
            <a:r>
              <a:rPr lang="ru-RU" altLang="uk-UA" sz="2400" dirty="0" err="1"/>
              <a:t>знань</a:t>
            </a:r>
            <a:r>
              <a:rPr lang="ru-RU" altLang="uk-UA" sz="2400" dirty="0"/>
              <a:t>: </a:t>
            </a:r>
            <a:r>
              <a:rPr lang="ru-RU" altLang="uk-UA" sz="2400" dirty="0" err="1" smtClean="0"/>
              <a:t>Навч</a:t>
            </a:r>
            <a:r>
              <a:rPr lang="ru-RU" altLang="uk-UA" sz="2400" dirty="0" smtClean="0"/>
              <a:t>. </a:t>
            </a:r>
            <a:r>
              <a:rPr lang="ru-RU" altLang="uk-UA" sz="2400" dirty="0" err="1"/>
              <a:t>посібник</a:t>
            </a:r>
            <a:r>
              <a:rPr lang="ru-RU" altLang="uk-UA" sz="2400" dirty="0" smtClean="0"/>
              <a:t>. – К. </a:t>
            </a:r>
            <a:r>
              <a:rPr lang="ru-RU" altLang="uk-UA" sz="2400" dirty="0"/>
              <a:t>ДУТ 2018</a:t>
            </a:r>
            <a:r>
              <a:rPr lang="ru-RU" altLang="uk-UA" sz="2400" dirty="0" smtClean="0"/>
              <a:t>.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en-US" altLang="uk-UA" sz="2400" dirty="0"/>
              <a:t>https://elearning.sumdu.edu.ua/free_content/lectured:89b3d175c06a6b137e410cb14821d0e94549ad5a/20151013153156/44606/index.html</a:t>
            </a:r>
            <a:endParaRPr lang="ru-RU" altLang="uk-UA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uk-UA" altLang="uk-U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uk-UA" altLang="uk-U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621</TotalTime>
  <Words>1429</Words>
  <Application>Microsoft Office PowerPoint</Application>
  <PresentationFormat>Екран (4:3)</PresentationFormat>
  <Paragraphs>231</Paragraphs>
  <Slides>42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42</vt:i4>
      </vt:variant>
    </vt:vector>
  </HeadingPairs>
  <TitlesOfParts>
    <vt:vector size="43" baseType="lpstr">
      <vt:lpstr>Течение</vt:lpstr>
      <vt:lpstr>Презентація PowerPoint</vt:lpstr>
      <vt:lpstr>Розподілені бази даних:  методологія побудови, принципи функціонування, особливості застосування</vt:lpstr>
      <vt:lpstr> Предмет дослідження Процес збирання, нагромадження, зберігання обробки і видачі за запитом чи замовленням інформації у вигляді даних і знань необхідних для керування об’єктом автоматизації.  </vt:lpstr>
      <vt:lpstr>Презентація PowerPoint</vt:lpstr>
      <vt:lpstr>Актуальність теми  Застосування сучасних досягнень в методиці дослідження та аналізу технічних процесів, а також вибір ефективних програмних засобів для реалізації побудови БД (СУБД).  </vt:lpstr>
      <vt:lpstr>Область застосування БД</vt:lpstr>
      <vt:lpstr>План заняття</vt:lpstr>
      <vt:lpstr>Основні завдання </vt:lpstr>
      <vt:lpstr>Використані джерела</vt:lpstr>
      <vt:lpstr>Перелік ключових слів</vt:lpstr>
      <vt:lpstr>Архітектура розподілених БД</vt:lpstr>
      <vt:lpstr>Централізована база даних у КМ</vt:lpstr>
      <vt:lpstr>Розподілена БД</vt:lpstr>
      <vt:lpstr>Приклад розміщення даних у РБД</vt:lpstr>
      <vt:lpstr>Логічна архітектура РСУБД</vt:lpstr>
      <vt:lpstr>2. Архітектура програмно-технічних засобів розподілених СУБД</vt:lpstr>
      <vt:lpstr>3. Розподілене зберігання даних</vt:lpstr>
      <vt:lpstr>Презентація PowerPoint</vt:lpstr>
      <vt:lpstr>Механізми реплікації: - видавець; - дистриб'ютор; - передплатник. </vt:lpstr>
      <vt:lpstr>4. Обробка розподілених транзакцій. Керування одночасним доступом                            </vt:lpstr>
      <vt:lpstr>Схема функціонування транзакції</vt:lpstr>
      <vt:lpstr>Двофазне блокування</vt:lpstr>
      <vt:lpstr>Реєстрація змін в журналі транзакцій</vt:lpstr>
      <vt:lpstr>Протокол відновлення</vt:lpstr>
      <vt:lpstr>Схема ведення журналу</vt:lpstr>
      <vt:lpstr>Втрати інформації при спілкуванні</vt:lpstr>
      <vt:lpstr>Аспекти мети РБД</vt:lpstr>
      <vt:lpstr>Загальна схема формування  математичної моделі РБД</vt:lpstr>
      <vt:lpstr>Визначення складових РБД  за допомогою запитань</vt:lpstr>
      <vt:lpstr>Принципи побудови РБД</vt:lpstr>
      <vt:lpstr>Тест з баз даних</vt:lpstr>
      <vt:lpstr># Система управління базами даних (СУБД) – це...</vt:lpstr>
      <vt:lpstr>   # Стовбець таблиці СУБД містить...</vt:lpstr>
      <vt:lpstr>     # Ключовим полем таблиці називають...</vt:lpstr>
      <vt:lpstr> # Формою СУБД називають...</vt:lpstr>
      <vt:lpstr># Керування базою даних здійснюється...</vt:lpstr>
      <vt:lpstr># Назвіть типи фрагментації відношень...</vt:lpstr>
      <vt:lpstr># Фонд даних – це... </vt:lpstr>
      <vt:lpstr># Ієрархічна модель бази даних... </vt:lpstr>
      <vt:lpstr>   # Реляційна модель бази даних...</vt:lpstr>
      <vt:lpstr>Питання для самоконтролю  1. Що таке однорідні й неоднорідні розподілені БД? 2. Що таке розподіленість, неоднорідність та автономність БД? 3. Які механізми розподіленого зберігання даних Ви знаєте? 4. Що таке реплікація? Які існують механізми й моделі реплікації? 5. Що таке транзакція?</vt:lpstr>
      <vt:lpstr>Дякую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Система управління базами даних ( СУБД ) – це:</dc:title>
  <dc:creator>Admin</dc:creator>
  <cp:lastModifiedBy>RePack by Diakov</cp:lastModifiedBy>
  <cp:revision>53</cp:revision>
  <dcterms:created xsi:type="dcterms:W3CDTF">2010-04-19T13:42:08Z</dcterms:created>
  <dcterms:modified xsi:type="dcterms:W3CDTF">2024-03-02T23:32:08Z</dcterms:modified>
</cp:coreProperties>
</file>